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2"/>
    <p:sldMasterId id="2147483695" r:id="rId3"/>
    <p:sldMasterId id="2147483703" r:id="rId4"/>
    <p:sldMasterId id="2147483711" r:id="rId5"/>
    <p:sldMasterId id="2147483720" r:id="rId6"/>
    <p:sldMasterId id="2147483728" r:id="rId7"/>
  </p:sldMasterIdLst>
  <p:notesMasterIdLst>
    <p:notesMasterId r:id="rId40"/>
  </p:notesMasterIdLst>
  <p:handoutMasterIdLst>
    <p:handoutMasterId r:id="rId41"/>
  </p:handoutMasterIdLst>
  <p:sldIdLst>
    <p:sldId id="299" r:id="rId8"/>
    <p:sldId id="409" r:id="rId9"/>
    <p:sldId id="304" r:id="rId10"/>
    <p:sldId id="284" r:id="rId11"/>
    <p:sldId id="313" r:id="rId12"/>
    <p:sldId id="410" r:id="rId13"/>
    <p:sldId id="382" r:id="rId14"/>
    <p:sldId id="390" r:id="rId15"/>
    <p:sldId id="399" r:id="rId16"/>
    <p:sldId id="574" r:id="rId17"/>
    <p:sldId id="575" r:id="rId18"/>
    <p:sldId id="585" r:id="rId19"/>
    <p:sldId id="586" r:id="rId20"/>
    <p:sldId id="587" r:id="rId21"/>
    <p:sldId id="591" r:id="rId22"/>
    <p:sldId id="315" r:id="rId23"/>
    <p:sldId id="314" r:id="rId24"/>
    <p:sldId id="317" r:id="rId25"/>
    <p:sldId id="316" r:id="rId26"/>
    <p:sldId id="318" r:id="rId27"/>
    <p:sldId id="592" r:id="rId28"/>
    <p:sldId id="319" r:id="rId29"/>
    <p:sldId id="320" r:id="rId30"/>
    <p:sldId id="321" r:id="rId31"/>
    <p:sldId id="323" r:id="rId32"/>
    <p:sldId id="324" r:id="rId33"/>
    <p:sldId id="322" r:id="rId34"/>
    <p:sldId id="326" r:id="rId35"/>
    <p:sldId id="327" r:id="rId36"/>
    <p:sldId id="328" r:id="rId37"/>
    <p:sldId id="329" r:id="rId38"/>
    <p:sldId id="330" r:id="rId39"/>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Fröschl" initials="BF" lastIdx="1" clrIdx="0">
    <p:extLst>
      <p:ext uri="{19B8F6BF-5375-455C-9EA6-DF929625EA0E}">
        <p15:presenceInfo xmlns:p15="http://schemas.microsoft.com/office/powerpoint/2012/main" userId="S::barbara.froeschl@goeg.at::67a21765-191d-4422-9ca2-4882fc29e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9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4626"/>
  </p:normalViewPr>
  <p:slideViewPr>
    <p:cSldViewPr snapToGrid="0" snapToObjects="1">
      <p:cViewPr varScale="1">
        <p:scale>
          <a:sx n="100" d="100"/>
          <a:sy n="100" d="100"/>
        </p:scale>
        <p:origin x="1296" y="90"/>
      </p:cViewPr>
      <p:guideLst/>
    </p:cSldViewPr>
  </p:slideViewPr>
  <p:notesTextViewPr>
    <p:cViewPr>
      <p:scale>
        <a:sx n="1" d="1"/>
        <a:sy n="1" d="1"/>
      </p:scale>
      <p:origin x="0" y="0"/>
    </p:cViewPr>
  </p:notesTextViewPr>
  <p:notesViewPr>
    <p:cSldViewPr snapToGrid="0" snapToObjects="1">
      <p:cViewPr varScale="1">
        <p:scale>
          <a:sx n="58" d="100"/>
          <a:sy n="58" d="100"/>
        </p:scale>
        <p:origin x="302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8986D46-EC8B-4661-B32E-18166D3712E5}"/>
              </a:ext>
            </a:extLst>
          </p:cNvPr>
          <p:cNvSpPr>
            <a:spLocks noGrp="1"/>
          </p:cNvSpPr>
          <p:nvPr>
            <p:ph type="hdr" sz="quarter"/>
          </p:nvPr>
        </p:nvSpPr>
        <p:spPr>
          <a:xfrm>
            <a:off x="0" y="1"/>
            <a:ext cx="2889938" cy="498055"/>
          </a:xfrm>
          <a:prstGeom prst="rect">
            <a:avLst/>
          </a:prstGeom>
        </p:spPr>
        <p:txBody>
          <a:bodyPr vert="horz" lIns="90727" tIns="45363" rIns="90727" bIns="45363" rtlCol="0"/>
          <a:lstStyle>
            <a:lvl1pPr algn="l">
              <a:defRPr sz="1200"/>
            </a:lvl1pPr>
          </a:lstStyle>
          <a:p>
            <a:endParaRPr lang="de-AT"/>
          </a:p>
        </p:txBody>
      </p:sp>
      <p:sp>
        <p:nvSpPr>
          <p:cNvPr id="3" name="Datumsplatzhalter 2">
            <a:extLst>
              <a:ext uri="{FF2B5EF4-FFF2-40B4-BE49-F238E27FC236}">
                <a16:creationId xmlns:a16="http://schemas.microsoft.com/office/drawing/2014/main" id="{9A1C922D-5668-4765-BF37-C7D7E4AAE210}"/>
              </a:ext>
            </a:extLst>
          </p:cNvPr>
          <p:cNvSpPr>
            <a:spLocks noGrp="1"/>
          </p:cNvSpPr>
          <p:nvPr>
            <p:ph type="dt" sz="quarter" idx="1"/>
          </p:nvPr>
        </p:nvSpPr>
        <p:spPr>
          <a:xfrm>
            <a:off x="3777607" y="1"/>
            <a:ext cx="2889938" cy="498055"/>
          </a:xfrm>
          <a:prstGeom prst="rect">
            <a:avLst/>
          </a:prstGeom>
        </p:spPr>
        <p:txBody>
          <a:bodyPr vert="horz" lIns="90727" tIns="45363" rIns="90727" bIns="45363" rtlCol="0"/>
          <a:lstStyle>
            <a:lvl1pPr algn="r">
              <a:defRPr sz="1200"/>
            </a:lvl1pPr>
          </a:lstStyle>
          <a:p>
            <a:endParaRPr lang="de-AT"/>
          </a:p>
        </p:txBody>
      </p:sp>
      <p:sp>
        <p:nvSpPr>
          <p:cNvPr id="4" name="Fußzeilenplatzhalter 3">
            <a:extLst>
              <a:ext uri="{FF2B5EF4-FFF2-40B4-BE49-F238E27FC236}">
                <a16:creationId xmlns:a16="http://schemas.microsoft.com/office/drawing/2014/main" id="{F2A6D42C-359F-4303-A1B5-71B44506DBEA}"/>
              </a:ext>
            </a:extLst>
          </p:cNvPr>
          <p:cNvSpPr>
            <a:spLocks noGrp="1"/>
          </p:cNvSpPr>
          <p:nvPr>
            <p:ph type="ftr" sz="quarter" idx="2"/>
          </p:nvPr>
        </p:nvSpPr>
        <p:spPr>
          <a:xfrm>
            <a:off x="0" y="9428584"/>
            <a:ext cx="2889938" cy="498054"/>
          </a:xfrm>
          <a:prstGeom prst="rect">
            <a:avLst/>
          </a:prstGeom>
        </p:spPr>
        <p:txBody>
          <a:bodyPr vert="horz" lIns="90727" tIns="45363" rIns="90727" bIns="45363"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8FB800D9-55D3-4691-8033-087157FDC122}"/>
              </a:ext>
            </a:extLst>
          </p:cNvPr>
          <p:cNvSpPr>
            <a:spLocks noGrp="1"/>
          </p:cNvSpPr>
          <p:nvPr>
            <p:ph type="sldNum" sz="quarter" idx="3"/>
          </p:nvPr>
        </p:nvSpPr>
        <p:spPr>
          <a:xfrm>
            <a:off x="3777607" y="9428584"/>
            <a:ext cx="2889938" cy="498054"/>
          </a:xfrm>
          <a:prstGeom prst="rect">
            <a:avLst/>
          </a:prstGeom>
        </p:spPr>
        <p:txBody>
          <a:bodyPr vert="horz" lIns="90727" tIns="45363" rIns="90727" bIns="45363" rtlCol="0" anchor="b"/>
          <a:lstStyle>
            <a:lvl1pPr algn="r">
              <a:defRPr sz="1200"/>
            </a:lvl1pPr>
          </a:lstStyle>
          <a:p>
            <a:fld id="{6398C130-69BF-47DB-8974-61F13A9D99A0}" type="slidenum">
              <a:rPr lang="de-AT" smtClean="0"/>
              <a:t>‹Nr.›</a:t>
            </a:fld>
            <a:endParaRPr lang="de-AT"/>
          </a:p>
        </p:txBody>
      </p:sp>
    </p:spTree>
    <p:extLst>
      <p:ext uri="{BB962C8B-B14F-4D97-AF65-F5344CB8AC3E}">
        <p14:creationId xmlns:p14="http://schemas.microsoft.com/office/powerpoint/2010/main" val="1797786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89938" cy="498055"/>
          </a:xfrm>
          <a:prstGeom prst="rect">
            <a:avLst/>
          </a:prstGeom>
        </p:spPr>
        <p:txBody>
          <a:bodyPr vert="horz" lIns="90727" tIns="45363" rIns="90727" bIns="45363" rtlCol="0"/>
          <a:lstStyle>
            <a:lvl1pPr algn="l">
              <a:defRPr sz="1200"/>
            </a:lvl1pPr>
          </a:lstStyle>
          <a:p>
            <a:endParaRPr lang="de-DE"/>
          </a:p>
        </p:txBody>
      </p:sp>
      <p:sp>
        <p:nvSpPr>
          <p:cNvPr id="3" name="Datumsplatzhalter 2"/>
          <p:cNvSpPr>
            <a:spLocks noGrp="1"/>
          </p:cNvSpPr>
          <p:nvPr>
            <p:ph type="dt" idx="1"/>
          </p:nvPr>
        </p:nvSpPr>
        <p:spPr>
          <a:xfrm>
            <a:off x="3777607" y="1"/>
            <a:ext cx="2889938" cy="498055"/>
          </a:xfrm>
          <a:prstGeom prst="rect">
            <a:avLst/>
          </a:prstGeom>
        </p:spPr>
        <p:txBody>
          <a:bodyPr vert="horz" lIns="90727" tIns="45363" rIns="90727" bIns="45363" rtlCol="0"/>
          <a:lstStyle>
            <a:lvl1pPr algn="r">
              <a:defRPr sz="1200"/>
            </a:lvl1pPr>
          </a:lstStyle>
          <a:p>
            <a:endParaRPr lang="de-DE"/>
          </a:p>
        </p:txBody>
      </p:sp>
      <p:sp>
        <p:nvSpPr>
          <p:cNvPr id="4" name="Folienbildplatzhalt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0727" tIns="45363" rIns="90727" bIns="45363" rtlCol="0" anchor="ctr"/>
          <a:lstStyle/>
          <a:p>
            <a:endParaRPr lang="de-DE"/>
          </a:p>
        </p:txBody>
      </p:sp>
      <p:sp>
        <p:nvSpPr>
          <p:cNvPr id="5" name="Notizenplatzhalter 4"/>
          <p:cNvSpPr>
            <a:spLocks noGrp="1"/>
          </p:cNvSpPr>
          <p:nvPr>
            <p:ph type="body" sz="quarter" idx="3"/>
          </p:nvPr>
        </p:nvSpPr>
        <p:spPr>
          <a:xfrm>
            <a:off x="666909" y="4777195"/>
            <a:ext cx="5335270" cy="3908614"/>
          </a:xfrm>
          <a:prstGeom prst="rect">
            <a:avLst/>
          </a:prstGeom>
        </p:spPr>
        <p:txBody>
          <a:bodyPr vert="horz" lIns="90727" tIns="45363" rIns="90727" bIns="4536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889938" cy="498054"/>
          </a:xfrm>
          <a:prstGeom prst="rect">
            <a:avLst/>
          </a:prstGeom>
        </p:spPr>
        <p:txBody>
          <a:bodyPr vert="horz" lIns="90727" tIns="45363" rIns="90727" bIns="45363"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4"/>
            <a:ext cx="2889938" cy="498054"/>
          </a:xfrm>
          <a:prstGeom prst="rect">
            <a:avLst/>
          </a:prstGeom>
        </p:spPr>
        <p:txBody>
          <a:bodyPr vert="horz" lIns="90727" tIns="45363" rIns="90727" bIns="45363" rtlCol="0" anchor="b"/>
          <a:lstStyle>
            <a:lvl1pPr algn="r">
              <a:defRPr sz="1200"/>
            </a:lvl1pPr>
          </a:lstStyle>
          <a:p>
            <a:fld id="{7023E34C-5803-574A-8808-5FFCDECC69D6}" type="slidenum">
              <a:rPr lang="de-DE" smtClean="0"/>
              <a:t>‹Nr.›</a:t>
            </a:fld>
            <a:endParaRPr lang="de-DE"/>
          </a:p>
        </p:txBody>
      </p:sp>
    </p:spTree>
    <p:extLst>
      <p:ext uri="{BB962C8B-B14F-4D97-AF65-F5344CB8AC3E}">
        <p14:creationId xmlns:p14="http://schemas.microsoft.com/office/powerpoint/2010/main" val="4145332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bwl-lexikon.de/wiki/aktiengesellschaft/" TargetMode="External"/><Relationship Id="rId3" Type="http://schemas.openxmlformats.org/officeDocument/2006/relationships/hyperlink" Target="https://www.bwl-lexikon.de/wiki/bedarf/" TargetMode="External"/><Relationship Id="rId7" Type="http://schemas.openxmlformats.org/officeDocument/2006/relationships/hyperlink" Target="https://www.bwl-lexikon.de/wiki/beduerfniss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wl-lexikon.de/wiki/kategorie/unternehmensfuehrung/" TargetMode="External"/><Relationship Id="rId5" Type="http://schemas.openxmlformats.org/officeDocument/2006/relationships/hyperlink" Target="https://www.bwl-lexikon.de/wiki/just-in-sequence/" TargetMode="External"/><Relationship Id="rId4" Type="http://schemas.openxmlformats.org/officeDocument/2006/relationships/hyperlink" Target="https://www.bwl-lexikon.de/wiki/just-in-time/" TargetMode="External"/><Relationship Id="rId9" Type="http://schemas.openxmlformats.org/officeDocument/2006/relationships/hyperlink" Target="https://www.bwl-lexikon.de/wiki/dividend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dirty="0"/>
              <a:t>Die GÖG wurde im Jahr 2006 als GmbH gegründet und steht im 100%igen Eigentum der Republik Österreich, vertreten durch den Gesundheitsminister. Grundlage ist ein eigenes Gesetz (GÖG-Gesetz), das Aufbau, Organe, Aufgaben und Zielsetzung recht konkret vorgibt. </a:t>
            </a:r>
          </a:p>
          <a:p>
            <a:endParaRPr lang="de-AT" altLang="de-DE" dirty="0"/>
          </a:p>
          <a:p>
            <a:r>
              <a:rPr lang="de-AT" altLang="de-DE" dirty="0"/>
              <a:t>Derzeit arbeiten rund 160 Beschäftigte an der GÖG, davon knapp 2/3 als wissenschaftliche Sachbearbeiter/innen.</a:t>
            </a:r>
          </a:p>
          <a:p>
            <a:endParaRPr lang="de-AT" altLang="de-DE" dirty="0"/>
          </a:p>
          <a:p>
            <a:r>
              <a:rPr lang="de-AT" altLang="de-DE" dirty="0"/>
              <a:t>Die Gesellschaft ist nicht gewinnorientiert und im Rahmen der wissenschaftlichen Tätigkeit weisungsfrei.</a:t>
            </a:r>
          </a:p>
          <a:p>
            <a:endParaRPr lang="de-AT" altLang="de-DE" dirty="0"/>
          </a:p>
          <a:p>
            <a:r>
              <a:rPr lang="de-AT" altLang="de-DE" dirty="0"/>
              <a:t>Die Organe sind:</a:t>
            </a:r>
          </a:p>
          <a:p>
            <a:r>
              <a:rPr lang="de-AT" altLang="de-DE" dirty="0"/>
              <a:t>Die Generalversammlung</a:t>
            </a:r>
          </a:p>
          <a:p>
            <a:r>
              <a:rPr lang="de-AT" altLang="de-DE" dirty="0"/>
              <a:t>Der Geschäftsführer und die Geschäftsleitung</a:t>
            </a:r>
          </a:p>
          <a:p>
            <a:r>
              <a:rPr lang="de-AT" altLang="de-DE" dirty="0"/>
              <a:t>Die Institutsversammlung</a:t>
            </a:r>
          </a:p>
          <a:p>
            <a:r>
              <a:rPr lang="de-AT" altLang="de-DE" dirty="0"/>
              <a:t>Das Kuratorium und der wissenschaftliche Beirat des FGÖ</a:t>
            </a:r>
          </a:p>
        </p:txBody>
      </p:sp>
      <p:sp>
        <p:nvSpPr>
          <p:cNvPr id="153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824" indent="-285702">
              <a:spcBef>
                <a:spcPct val="30000"/>
              </a:spcBef>
              <a:defRPr sz="1200">
                <a:solidFill>
                  <a:schemeClr val="tx1"/>
                </a:solidFill>
                <a:latin typeface="Calibri" panose="020F0502020204030204" pitchFamily="34" charset="0"/>
              </a:defRPr>
            </a:lvl2pPr>
            <a:lvl3pPr marL="1142806" indent="-228561">
              <a:spcBef>
                <a:spcPct val="30000"/>
              </a:spcBef>
              <a:defRPr sz="1200">
                <a:solidFill>
                  <a:schemeClr val="tx1"/>
                </a:solidFill>
                <a:latin typeface="Calibri" panose="020F0502020204030204" pitchFamily="34" charset="0"/>
              </a:defRPr>
            </a:lvl3pPr>
            <a:lvl4pPr marL="1599928" indent="-228561">
              <a:spcBef>
                <a:spcPct val="30000"/>
              </a:spcBef>
              <a:defRPr sz="1200">
                <a:solidFill>
                  <a:schemeClr val="tx1"/>
                </a:solidFill>
                <a:latin typeface="Calibri" panose="020F0502020204030204" pitchFamily="34" charset="0"/>
              </a:defRPr>
            </a:lvl4pPr>
            <a:lvl5pPr marL="2057051" indent="-228561">
              <a:spcBef>
                <a:spcPct val="30000"/>
              </a:spcBef>
              <a:defRPr sz="1200">
                <a:solidFill>
                  <a:schemeClr val="tx1"/>
                </a:solidFill>
                <a:latin typeface="Calibri" panose="020F0502020204030204" pitchFamily="34" charset="0"/>
              </a:defRPr>
            </a:lvl5pPr>
            <a:lvl6pPr marL="2514172" indent="-228561" eaLnBrk="0" fontAlgn="base" hangingPunct="0">
              <a:spcBef>
                <a:spcPct val="30000"/>
              </a:spcBef>
              <a:spcAft>
                <a:spcPct val="0"/>
              </a:spcAft>
              <a:defRPr sz="1200">
                <a:solidFill>
                  <a:schemeClr val="tx1"/>
                </a:solidFill>
                <a:latin typeface="Calibri" panose="020F0502020204030204" pitchFamily="34" charset="0"/>
              </a:defRPr>
            </a:lvl6pPr>
            <a:lvl7pPr marL="2971295" indent="-228561" eaLnBrk="0" fontAlgn="base" hangingPunct="0">
              <a:spcBef>
                <a:spcPct val="30000"/>
              </a:spcBef>
              <a:spcAft>
                <a:spcPct val="0"/>
              </a:spcAft>
              <a:defRPr sz="1200">
                <a:solidFill>
                  <a:schemeClr val="tx1"/>
                </a:solidFill>
                <a:latin typeface="Calibri" panose="020F0502020204030204" pitchFamily="34" charset="0"/>
              </a:defRPr>
            </a:lvl7pPr>
            <a:lvl8pPr marL="3428417" indent="-228561" eaLnBrk="0" fontAlgn="base" hangingPunct="0">
              <a:spcBef>
                <a:spcPct val="30000"/>
              </a:spcBef>
              <a:spcAft>
                <a:spcPct val="0"/>
              </a:spcAft>
              <a:defRPr sz="1200">
                <a:solidFill>
                  <a:schemeClr val="tx1"/>
                </a:solidFill>
                <a:latin typeface="Calibri" panose="020F0502020204030204" pitchFamily="34" charset="0"/>
              </a:defRPr>
            </a:lvl8pPr>
            <a:lvl9pPr marL="3885539" indent="-22856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26DC77-8E1C-4A22-AB3E-F8A5C4C37CA4}" type="slidenum">
              <a:rPr lang="de-AT" altLang="de-DE" smtClean="0"/>
              <a:pPr>
                <a:spcBef>
                  <a:spcPct val="0"/>
                </a:spcBef>
              </a:pPr>
              <a:t>2</a:t>
            </a:fld>
            <a:endParaRPr lang="de-AT" altLang="de-DE"/>
          </a:p>
        </p:txBody>
      </p:sp>
    </p:spTree>
    <p:extLst>
      <p:ext uri="{BB962C8B-B14F-4D97-AF65-F5344CB8AC3E}">
        <p14:creationId xmlns:p14="http://schemas.microsoft.com/office/powerpoint/2010/main" val="333281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p:spPr>
      </p:sp>
      <p:sp>
        <p:nvSpPr>
          <p:cNvPr id="163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AT"/>
          </a:p>
        </p:txBody>
      </p:sp>
      <p:sp>
        <p:nvSpPr>
          <p:cNvPr id="1638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788C54-48BB-42B0-A2BD-0003167D2E0D}" type="slidenum">
              <a:rPr lang="de-AT" smtClean="0"/>
              <a:pPr/>
              <a:t>5</a:t>
            </a:fld>
            <a:endParaRPr lang="de-AT"/>
          </a:p>
        </p:txBody>
      </p:sp>
    </p:spTree>
    <p:extLst>
      <p:ext uri="{BB962C8B-B14F-4D97-AF65-F5344CB8AC3E}">
        <p14:creationId xmlns:p14="http://schemas.microsoft.com/office/powerpoint/2010/main" val="62017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dirty="0"/>
          </a:p>
        </p:txBody>
      </p:sp>
    </p:spTree>
    <p:extLst>
      <p:ext uri="{BB962C8B-B14F-4D97-AF65-F5344CB8AC3E}">
        <p14:creationId xmlns:p14="http://schemas.microsoft.com/office/powerpoint/2010/main" val="193513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xfrm>
            <a:off x="1931988" y="636588"/>
            <a:ext cx="3236912" cy="242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xfrm>
            <a:off x="281177" y="3143250"/>
            <a:ext cx="6540122" cy="668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689225" indent="-2689225" defTabSz="2419350">
              <a:buFont typeface="Lucida Sans Unicode" panose="020B0602030504020204" pitchFamily="34" charset="0"/>
              <a:buNone/>
              <a:tabLst>
                <a:tab pos="2689225" algn="l"/>
              </a:tabLst>
            </a:pPr>
            <a:r>
              <a:rPr lang="de-AT" altLang="de-DE" b="1" dirty="0">
                <a:solidFill>
                  <a:srgbClr val="376092"/>
                </a:solidFill>
              </a:rPr>
              <a:t>Kundin/</a:t>
            </a:r>
            <a:r>
              <a:rPr lang="de-AT" altLang="de-DE" dirty="0"/>
              <a:t>	Zufriedenheit mit der Qualität des</a:t>
            </a:r>
          </a:p>
          <a:p>
            <a:pPr marL="2689225" indent="-2689225" defTabSz="2419350">
              <a:buFont typeface="Lucida Sans Unicode" panose="020B0602030504020204" pitchFamily="34" charset="0"/>
              <a:buNone/>
              <a:tabLst>
                <a:tab pos="2689225" algn="l"/>
              </a:tabLst>
            </a:pPr>
            <a:r>
              <a:rPr lang="de-AT" altLang="de-DE" b="1" dirty="0">
                <a:solidFill>
                  <a:srgbClr val="376092"/>
                </a:solidFill>
              </a:rPr>
              <a:t>Kunde	</a:t>
            </a:r>
            <a:r>
              <a:rPr lang="de-AT" altLang="de-DE" dirty="0"/>
              <a:t>Produktes /der Dienstleistung</a:t>
            </a:r>
          </a:p>
          <a:p>
            <a:pPr marL="2689225" indent="-2689225" defTabSz="2419350">
              <a:buFont typeface="Lucida Sans Unicode" panose="020B0602030504020204" pitchFamily="34" charset="0"/>
              <a:buNone/>
              <a:tabLst>
                <a:tab pos="2689225" algn="l"/>
              </a:tabLst>
            </a:pPr>
            <a:endParaRPr lang="de-AT" altLang="de-DE" dirty="0"/>
          </a:p>
          <a:p>
            <a:pPr marL="2689225" indent="-2689225" defTabSz="2419350">
              <a:buFont typeface="Lucida Sans Unicode" panose="020B0602030504020204" pitchFamily="34" charset="0"/>
              <a:buNone/>
              <a:tabLst>
                <a:tab pos="2689225" algn="l"/>
              </a:tabLst>
            </a:pPr>
            <a:r>
              <a:rPr lang="de-AT" altLang="de-DE" b="1" dirty="0">
                <a:solidFill>
                  <a:srgbClr val="376092"/>
                </a:solidFill>
              </a:rPr>
              <a:t>Mitarbeiter	</a:t>
            </a:r>
            <a:r>
              <a:rPr lang="de-AT" altLang="de-DE" dirty="0"/>
              <a:t>Arbeitszufriedenheit , </a:t>
            </a:r>
          </a:p>
          <a:p>
            <a:pPr marL="2689225" indent="-2689225" defTabSz="2419350">
              <a:buFont typeface="Lucida Sans Unicode" panose="020B0602030504020204" pitchFamily="34" charset="0"/>
              <a:buNone/>
              <a:tabLst>
                <a:tab pos="2689225" algn="l"/>
              </a:tabLst>
            </a:pPr>
            <a:r>
              <a:rPr lang="de-AT" altLang="de-DE" b="1" dirty="0">
                <a:solidFill>
                  <a:srgbClr val="376092"/>
                </a:solidFill>
              </a:rPr>
              <a:t>/-innen	</a:t>
            </a:r>
            <a:r>
              <a:rPr lang="de-AT" altLang="de-DE" dirty="0"/>
              <a:t>Karrierechancen ...</a:t>
            </a:r>
            <a:br>
              <a:rPr lang="de-AT" altLang="de-DE" b="1" dirty="0">
                <a:solidFill>
                  <a:srgbClr val="376092"/>
                </a:solidFill>
              </a:rPr>
            </a:br>
            <a:r>
              <a:rPr lang="de-AT" altLang="de-DE" dirty="0"/>
              <a:t>	</a:t>
            </a:r>
          </a:p>
          <a:p>
            <a:pPr marL="2689225" indent="-2689225" defTabSz="2419350">
              <a:buFont typeface="Lucida Sans Unicode" panose="020B0602030504020204" pitchFamily="34" charset="0"/>
              <a:buNone/>
              <a:tabLst>
                <a:tab pos="2689225" algn="l"/>
              </a:tabLst>
            </a:pPr>
            <a:r>
              <a:rPr lang="de-AT" altLang="de-DE" b="1" dirty="0">
                <a:solidFill>
                  <a:srgbClr val="376092"/>
                </a:solidFill>
              </a:rPr>
              <a:t>Eigentümer</a:t>
            </a:r>
            <a:r>
              <a:rPr lang="de-AT" altLang="de-DE" dirty="0"/>
              <a:t>	Maximale Wertschöpfung</a:t>
            </a:r>
          </a:p>
          <a:p>
            <a:pPr marL="2689225" indent="-2689225" defTabSz="2419350">
              <a:buFont typeface="Lucida Sans Unicode" panose="020B0602030504020204" pitchFamily="34" charset="0"/>
              <a:buNone/>
              <a:tabLst>
                <a:tab pos="2689225" algn="l"/>
              </a:tabLst>
            </a:pPr>
            <a:endParaRPr lang="de-AT" altLang="de-DE" dirty="0"/>
          </a:p>
          <a:p>
            <a:pPr marL="2689225" indent="-2689225" defTabSz="2419350">
              <a:buFont typeface="Lucida Sans Unicode" panose="020B0602030504020204" pitchFamily="34" charset="0"/>
              <a:buNone/>
              <a:tabLst>
                <a:tab pos="2689225" algn="l"/>
              </a:tabLst>
            </a:pPr>
            <a:r>
              <a:rPr lang="de-AT" altLang="de-DE" b="1" dirty="0">
                <a:solidFill>
                  <a:srgbClr val="376092"/>
                </a:solidFill>
              </a:rPr>
              <a:t>Lieferant </a:t>
            </a:r>
            <a:r>
              <a:rPr lang="de-AT" altLang="de-DE" dirty="0"/>
              <a:t>	Dauerhafte Geschäftsbeziehung </a:t>
            </a:r>
          </a:p>
          <a:p>
            <a:pPr marL="2689225" indent="-2689225" defTabSz="2419350">
              <a:buFont typeface="Lucida Sans Unicode" panose="020B0602030504020204" pitchFamily="34" charset="0"/>
              <a:buNone/>
              <a:tabLst>
                <a:tab pos="2689225" algn="l"/>
              </a:tabLst>
            </a:pPr>
            <a:endParaRPr lang="de-AT" altLang="de-DE" dirty="0"/>
          </a:p>
          <a:p>
            <a:pPr marL="2689225" indent="-2689225" defTabSz="2419350">
              <a:buFont typeface="Lucida Sans Unicode" panose="020B0602030504020204" pitchFamily="34" charset="0"/>
              <a:buNone/>
              <a:tabLst>
                <a:tab pos="2689225" algn="l"/>
              </a:tabLst>
            </a:pPr>
            <a:r>
              <a:rPr lang="de-AT" altLang="de-DE" b="1" dirty="0">
                <a:solidFill>
                  <a:srgbClr val="376092"/>
                </a:solidFill>
              </a:rPr>
              <a:t>Gesellschaft </a:t>
            </a:r>
            <a:r>
              <a:rPr lang="de-AT" altLang="de-DE" dirty="0"/>
              <a:t>	Verantwortungsvolles und nachhaltiges Handeln</a:t>
            </a:r>
          </a:p>
          <a:p>
            <a:endParaRPr lang="de-DE" altLang="de-DE" dirty="0"/>
          </a:p>
        </p:txBody>
      </p:sp>
    </p:spTree>
    <p:extLst>
      <p:ext uri="{BB962C8B-B14F-4D97-AF65-F5344CB8AC3E}">
        <p14:creationId xmlns:p14="http://schemas.microsoft.com/office/powerpoint/2010/main" val="386623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Tree>
    <p:extLst>
      <p:ext uri="{BB962C8B-B14F-4D97-AF65-F5344CB8AC3E}">
        <p14:creationId xmlns:p14="http://schemas.microsoft.com/office/powerpoint/2010/main" val="68261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b="0" i="0" dirty="0">
              <a:solidFill>
                <a:srgbClr val="000000"/>
              </a:solidFill>
              <a:effectLst/>
              <a:latin typeface="Josefin Sans"/>
            </a:endParaRPr>
          </a:p>
          <a:p>
            <a:pPr algn="l"/>
            <a:r>
              <a:rPr lang="de-DE" b="1" i="0" dirty="0">
                <a:solidFill>
                  <a:srgbClr val="000000"/>
                </a:solidFill>
                <a:effectLst/>
                <a:latin typeface="Josefin Sans"/>
              </a:rPr>
              <a:t>Die fünf </a:t>
            </a:r>
            <a:r>
              <a:rPr lang="de-DE" b="1" i="0" dirty="0" err="1">
                <a:solidFill>
                  <a:srgbClr val="000000"/>
                </a:solidFill>
                <a:effectLst/>
                <a:latin typeface="Josefin Sans"/>
              </a:rPr>
              <a:t>Befähiger</a:t>
            </a:r>
            <a:r>
              <a:rPr lang="de-DE" b="1" i="0" dirty="0">
                <a:solidFill>
                  <a:srgbClr val="000000"/>
                </a:solidFill>
                <a:effectLst/>
                <a:latin typeface="Josefin Sans"/>
              </a:rPr>
              <a:t>-Kriterien sind:</a:t>
            </a:r>
            <a:endParaRPr lang="de-DE" b="0" i="0" dirty="0">
              <a:solidFill>
                <a:srgbClr val="000000"/>
              </a:solidFill>
              <a:effectLst/>
              <a:latin typeface="Josefin Sans"/>
            </a:endParaRPr>
          </a:p>
          <a:p>
            <a:pPr algn="l"/>
            <a:r>
              <a:rPr lang="de-DE" b="0" i="0" dirty="0">
                <a:solidFill>
                  <a:srgbClr val="000000"/>
                </a:solidFill>
                <a:effectLst/>
                <a:latin typeface="Josefin Sans"/>
              </a:rPr>
              <a:t>Nach dem EFQM-Modell geht das umfassende Qualitätsmanagement von der </a:t>
            </a:r>
            <a:r>
              <a:rPr lang="de-DE" b="1" i="0" dirty="0">
                <a:solidFill>
                  <a:srgbClr val="000000"/>
                </a:solidFill>
                <a:effectLst/>
                <a:latin typeface="Josefin Sans"/>
              </a:rPr>
              <a:t>Führung des Unternehmens aus</a:t>
            </a:r>
            <a:r>
              <a:rPr lang="de-DE" b="0" i="0" dirty="0">
                <a:solidFill>
                  <a:srgbClr val="000000"/>
                </a:solidFill>
                <a:effectLst/>
                <a:latin typeface="Josefin Sans"/>
              </a:rPr>
              <a:t>. Hier werden die Visionen entwickelt, die dann in die Zielvorgaben umgewandelt werden. Neben der Entwicklung der Zieldefinition kommt der Unternehmensleitung die Aufgabe zu, das Managementsystem zu kontrollieren. Bei </a:t>
            </a:r>
            <a:r>
              <a:rPr lang="de-DE" b="0" i="0" u="sng" dirty="0">
                <a:solidFill>
                  <a:srgbClr val="2B69A2"/>
                </a:solidFill>
                <a:effectLst/>
                <a:latin typeface="Josefin Sans"/>
                <a:hlinkClick r:id="rId3"/>
              </a:rPr>
              <a:t>Bedarf</a:t>
            </a:r>
            <a:r>
              <a:rPr lang="de-DE" b="0" i="0" dirty="0">
                <a:solidFill>
                  <a:srgbClr val="000000"/>
                </a:solidFill>
                <a:effectLst/>
                <a:latin typeface="Josefin Sans"/>
              </a:rPr>
              <a:t> unterbreiten die Führungskräfte Verbesserungsvorschläge.</a:t>
            </a:r>
          </a:p>
          <a:p>
            <a:pPr algn="l"/>
            <a:r>
              <a:rPr lang="de-DE" b="0" i="0" dirty="0">
                <a:solidFill>
                  <a:srgbClr val="000000"/>
                </a:solidFill>
                <a:effectLst/>
                <a:latin typeface="Josefin Sans"/>
              </a:rPr>
              <a:t>Strategie</a:t>
            </a:r>
          </a:p>
          <a:p>
            <a:pPr algn="l"/>
            <a:r>
              <a:rPr lang="de-DE" b="0" i="0" dirty="0">
                <a:solidFill>
                  <a:srgbClr val="000000"/>
                </a:solidFill>
                <a:effectLst/>
                <a:latin typeface="Josefin Sans"/>
              </a:rPr>
              <a:t>Eine Strategie ist erforderlich, </a:t>
            </a:r>
            <a:r>
              <a:rPr lang="de-DE" b="1" i="0" dirty="0">
                <a:solidFill>
                  <a:srgbClr val="000000"/>
                </a:solidFill>
                <a:effectLst/>
                <a:latin typeface="Josefin Sans"/>
              </a:rPr>
              <a:t>um die gesteckten Erwartungen in die Praxis umsetzen zu können.</a:t>
            </a:r>
            <a:r>
              <a:rPr lang="de-DE" b="0" i="0" dirty="0">
                <a:solidFill>
                  <a:srgbClr val="000000"/>
                </a:solidFill>
                <a:effectLst/>
                <a:latin typeface="Josefin Sans"/>
              </a:rPr>
              <a:t> Bei der strategischen Ausrichtung bilden die Fähigkeiten und die Leistungen der gesamten Belegschaft eine wichtige Rolle. Um den Leitgedanken des Unternehmens nie aus dem Blick zu verlieren, muss dieser ständig überprüft und gegebenenfalls aktualisiert werden.</a:t>
            </a:r>
          </a:p>
          <a:p>
            <a:pPr algn="l"/>
            <a:r>
              <a:rPr lang="de-DE" b="0" i="0" dirty="0">
                <a:solidFill>
                  <a:srgbClr val="000000"/>
                </a:solidFill>
                <a:effectLst/>
                <a:latin typeface="Josefin Sans"/>
              </a:rPr>
              <a:t>Belegschaft</a:t>
            </a:r>
          </a:p>
          <a:p>
            <a:pPr algn="l"/>
            <a:r>
              <a:rPr lang="de-DE" b="1" i="0" dirty="0">
                <a:solidFill>
                  <a:srgbClr val="000000"/>
                </a:solidFill>
                <a:effectLst/>
                <a:latin typeface="Josefin Sans"/>
              </a:rPr>
              <a:t>Die Belegschaft muss bedarfsgerecht eingesetzt werden.</a:t>
            </a:r>
            <a:r>
              <a:rPr lang="de-DE" b="0" i="0" dirty="0">
                <a:solidFill>
                  <a:srgbClr val="000000"/>
                </a:solidFill>
                <a:effectLst/>
                <a:latin typeface="Josefin Sans"/>
              </a:rPr>
              <a:t> Eine wichtige Voraussetzung hierfür ist die Organisation der Personaleinsatzpläne. Die Mitarbeiter werden entsprechend ihrem Wissen und ihren Fähigkeiten eingesetzt. Ziel ist es, die Kollegen so einzubinden, dass sie eigenverantwortlich handeln können und dürfen.</a:t>
            </a:r>
          </a:p>
          <a:p>
            <a:pPr algn="l"/>
            <a:r>
              <a:rPr lang="de-DE" b="0" i="0" dirty="0">
                <a:solidFill>
                  <a:srgbClr val="000000"/>
                </a:solidFill>
                <a:effectLst/>
                <a:latin typeface="Josefin Sans"/>
              </a:rPr>
              <a:t>Partner</a:t>
            </a:r>
          </a:p>
          <a:p>
            <a:pPr algn="l"/>
            <a:r>
              <a:rPr lang="de-DE" b="1" i="0" dirty="0">
                <a:solidFill>
                  <a:srgbClr val="000000"/>
                </a:solidFill>
                <a:effectLst/>
                <a:latin typeface="Josefin Sans"/>
              </a:rPr>
              <a:t>Die Partner setzen sich aus Geschäftspartnern und Lieferanten zusammen.</a:t>
            </a:r>
            <a:r>
              <a:rPr lang="de-DE" b="0" i="0" dirty="0">
                <a:solidFill>
                  <a:srgbClr val="000000"/>
                </a:solidFill>
                <a:effectLst/>
                <a:latin typeface="Josefin Sans"/>
              </a:rPr>
              <a:t> Ist das eigene Unternehmen abhängig von anderen Unternehmen, muss auch hier ein wirkungsvolles Qualitätsmanagement eingeführt werden. Um z.B. den Produktionsprozess zu beschleunigen, kann mit dem Lieferanten das </a:t>
            </a:r>
            <a:r>
              <a:rPr lang="de-DE" b="0" i="0" u="sng" dirty="0">
                <a:solidFill>
                  <a:srgbClr val="2B69A2"/>
                </a:solidFill>
                <a:effectLst/>
                <a:latin typeface="Josefin Sans"/>
                <a:hlinkClick r:id="rId4"/>
              </a:rPr>
              <a:t>Just-in-time</a:t>
            </a:r>
            <a:r>
              <a:rPr lang="de-DE" b="0" i="0" dirty="0">
                <a:solidFill>
                  <a:srgbClr val="000000"/>
                </a:solidFill>
                <a:effectLst/>
                <a:latin typeface="Josefin Sans"/>
              </a:rPr>
              <a:t>-Verfahren oder das </a:t>
            </a:r>
            <a:r>
              <a:rPr lang="de-DE" b="0" i="0" u="sng" dirty="0">
                <a:solidFill>
                  <a:srgbClr val="2B69A2"/>
                </a:solidFill>
                <a:effectLst/>
                <a:latin typeface="Josefin Sans"/>
                <a:hlinkClick r:id="rId5"/>
              </a:rPr>
              <a:t>Just-in-</a:t>
            </a:r>
            <a:r>
              <a:rPr lang="de-DE" b="0" i="0" u="sng" dirty="0" err="1">
                <a:solidFill>
                  <a:srgbClr val="2B69A2"/>
                </a:solidFill>
                <a:effectLst/>
                <a:latin typeface="Josefin Sans"/>
                <a:hlinkClick r:id="rId5"/>
              </a:rPr>
              <a:t>sequence</a:t>
            </a:r>
            <a:r>
              <a:rPr lang="de-DE" b="0" i="0" dirty="0">
                <a:solidFill>
                  <a:srgbClr val="000000"/>
                </a:solidFill>
                <a:effectLst/>
                <a:latin typeface="Josefin Sans"/>
              </a:rPr>
              <a:t>-Verfahren vereinbart werden.</a:t>
            </a:r>
          </a:p>
          <a:p>
            <a:pPr algn="l"/>
            <a:r>
              <a:rPr lang="de-DE" b="0" i="0" dirty="0">
                <a:solidFill>
                  <a:srgbClr val="000000"/>
                </a:solidFill>
                <a:effectLst/>
                <a:latin typeface="Josefin Sans"/>
              </a:rPr>
              <a:t>Prozess</a:t>
            </a:r>
          </a:p>
          <a:p>
            <a:pPr algn="l"/>
            <a:r>
              <a:rPr lang="de-DE" b="0" i="0" dirty="0">
                <a:solidFill>
                  <a:srgbClr val="000000"/>
                </a:solidFill>
                <a:effectLst/>
                <a:latin typeface="Josefin Sans"/>
              </a:rPr>
              <a:t>Der Prozess muss von der </a:t>
            </a:r>
            <a:r>
              <a:rPr lang="de-DE" b="0" i="0" u="sng" dirty="0">
                <a:solidFill>
                  <a:srgbClr val="2B69A2"/>
                </a:solidFill>
                <a:effectLst/>
                <a:latin typeface="Josefin Sans"/>
                <a:hlinkClick r:id="rId6"/>
              </a:rPr>
              <a:t>Unternehmensführung</a:t>
            </a:r>
            <a:r>
              <a:rPr lang="de-DE" b="0" i="0" dirty="0">
                <a:solidFill>
                  <a:srgbClr val="000000"/>
                </a:solidFill>
                <a:effectLst/>
                <a:latin typeface="Josefin Sans"/>
              </a:rPr>
              <a:t> </a:t>
            </a:r>
            <a:r>
              <a:rPr lang="de-DE" b="1" i="0" dirty="0">
                <a:solidFill>
                  <a:srgbClr val="000000"/>
                </a:solidFill>
                <a:effectLst/>
                <a:latin typeface="Josefin Sans"/>
              </a:rPr>
              <a:t>so gesteuert werden, dass die Kunden zufrieden sind.</a:t>
            </a:r>
            <a:r>
              <a:rPr lang="de-DE" b="0" i="0" dirty="0">
                <a:solidFill>
                  <a:srgbClr val="000000"/>
                </a:solidFill>
                <a:effectLst/>
                <a:latin typeface="Josefin Sans"/>
              </a:rPr>
              <a:t> Werden die Käufer z.B. um ein Feedback gebeten, kann das Unternehmer stärker auf deren </a:t>
            </a:r>
            <a:r>
              <a:rPr lang="de-DE" b="0" i="0" u="sng" dirty="0">
                <a:solidFill>
                  <a:srgbClr val="2B69A2"/>
                </a:solidFill>
                <a:effectLst/>
                <a:latin typeface="Josefin Sans"/>
                <a:hlinkClick r:id="rId7"/>
              </a:rPr>
              <a:t>Bedürfnisse</a:t>
            </a:r>
            <a:r>
              <a:rPr lang="de-DE" b="0" i="0" dirty="0">
                <a:solidFill>
                  <a:srgbClr val="000000"/>
                </a:solidFill>
                <a:effectLst/>
                <a:latin typeface="Josefin Sans"/>
              </a:rPr>
              <a:t> eingehen.</a:t>
            </a:r>
          </a:p>
          <a:p>
            <a:pPr algn="l"/>
            <a:r>
              <a:rPr lang="de-DE" b="0" i="0" dirty="0">
                <a:solidFill>
                  <a:srgbClr val="000000"/>
                </a:solidFill>
                <a:effectLst/>
                <a:latin typeface="Josefin Sans"/>
              </a:rPr>
              <a:t>Die vier Ergebnis-Kriterien</a:t>
            </a:r>
          </a:p>
          <a:p>
            <a:pPr algn="l"/>
            <a:endParaRPr lang="de-DE" b="0" i="0" dirty="0">
              <a:solidFill>
                <a:srgbClr val="000000"/>
              </a:solidFill>
              <a:effectLst/>
              <a:latin typeface="Josefin Sans"/>
            </a:endParaRPr>
          </a:p>
          <a:p>
            <a:pPr algn="l"/>
            <a:endParaRPr lang="de-DE" b="0" i="0" dirty="0">
              <a:solidFill>
                <a:srgbClr val="000000"/>
              </a:solidFill>
              <a:effectLst/>
              <a:latin typeface="Josefin Sans"/>
            </a:endParaRPr>
          </a:p>
          <a:p>
            <a:pPr algn="l"/>
            <a:r>
              <a:rPr lang="de-DE" b="1" i="0" dirty="0">
                <a:solidFill>
                  <a:srgbClr val="000000"/>
                </a:solidFill>
                <a:effectLst/>
                <a:latin typeface="Josefin Sans"/>
              </a:rPr>
              <a:t>Die vier Ergebnis-Kriterien des EFQM-Modells sind:</a:t>
            </a:r>
            <a:endParaRPr lang="de-DE" b="0" i="0" dirty="0">
              <a:solidFill>
                <a:srgbClr val="000000"/>
              </a:solidFill>
              <a:effectLst/>
              <a:latin typeface="Josefin Sans"/>
            </a:endParaRPr>
          </a:p>
          <a:p>
            <a:pPr algn="l"/>
            <a:r>
              <a:rPr lang="de-DE" b="1" i="0" dirty="0">
                <a:solidFill>
                  <a:srgbClr val="000000"/>
                </a:solidFill>
                <a:effectLst/>
                <a:latin typeface="Josefin Sans"/>
              </a:rPr>
              <a:t>Kundenorientierte Ergebnisse</a:t>
            </a:r>
          </a:p>
          <a:p>
            <a:pPr algn="l"/>
            <a:r>
              <a:rPr lang="de-DE" b="0" i="0" dirty="0">
                <a:solidFill>
                  <a:srgbClr val="000000"/>
                </a:solidFill>
                <a:effectLst/>
                <a:latin typeface="Josefin Sans"/>
              </a:rPr>
              <a:t>Die kundenorientierten Ergebnisse sollen zeigen, wie die Kunden das Unternehmen wahrnehmen. Werden ihre Bedürfnisse und Wünsche befriedigt? Sind sie mit der Qualität der Produkte zufrieden? Was kann verbessert werden?</a:t>
            </a:r>
          </a:p>
          <a:p>
            <a:pPr algn="l"/>
            <a:r>
              <a:rPr lang="de-DE" b="1" i="0" dirty="0">
                <a:solidFill>
                  <a:srgbClr val="000000"/>
                </a:solidFill>
                <a:effectLst/>
                <a:latin typeface="Josefin Sans"/>
              </a:rPr>
              <a:t>Mitarbeiterorientierte Ergebnisse</a:t>
            </a:r>
          </a:p>
          <a:p>
            <a:pPr algn="l"/>
            <a:r>
              <a:rPr lang="de-DE" b="0" i="0" dirty="0">
                <a:solidFill>
                  <a:srgbClr val="000000"/>
                </a:solidFill>
                <a:effectLst/>
                <a:latin typeface="Josefin Sans"/>
              </a:rPr>
              <a:t>Auch die mitarbeiterorientierten Ergebnisse darf das Unternehmen bei einer umfassenden Qualitätsanalyse nicht vernachlässigen: Fähigen Mitarbeitern müssen Karrierechancen eröffnet werden. Außerdem muss die Chancengleichheit gewahrt bleiben.</a:t>
            </a:r>
          </a:p>
          <a:p>
            <a:pPr algn="l"/>
            <a:r>
              <a:rPr lang="de-DE" b="1" i="0" dirty="0" err="1">
                <a:solidFill>
                  <a:srgbClr val="000000"/>
                </a:solidFill>
                <a:effectLst/>
                <a:latin typeface="Josefin Sans"/>
              </a:rPr>
              <a:t>Stakeholderorientierte</a:t>
            </a:r>
            <a:r>
              <a:rPr lang="de-DE" b="1" i="0" dirty="0">
                <a:solidFill>
                  <a:srgbClr val="000000"/>
                </a:solidFill>
                <a:effectLst/>
                <a:latin typeface="Josefin Sans"/>
              </a:rPr>
              <a:t> Ergebnisse</a:t>
            </a:r>
          </a:p>
          <a:p>
            <a:pPr algn="l"/>
            <a:r>
              <a:rPr lang="de-DE" b="0" i="0" dirty="0" err="1">
                <a:solidFill>
                  <a:srgbClr val="000000"/>
                </a:solidFill>
                <a:effectLst/>
                <a:latin typeface="Josefin Sans"/>
              </a:rPr>
              <a:t>Stakeholderorientierte</a:t>
            </a:r>
            <a:r>
              <a:rPr lang="de-DE" b="0" i="0" dirty="0">
                <a:solidFill>
                  <a:srgbClr val="000000"/>
                </a:solidFill>
                <a:effectLst/>
                <a:latin typeface="Josefin Sans"/>
              </a:rPr>
              <a:t> Ergebnisse müssen beachtet werden, wenn unternehmensexterne Personen eigene Interessen haben könnten. Dies ist z.B. bei einer </a:t>
            </a:r>
            <a:r>
              <a:rPr lang="de-DE" b="0" i="0" u="sng" dirty="0">
                <a:solidFill>
                  <a:srgbClr val="2B69A2"/>
                </a:solidFill>
                <a:effectLst/>
                <a:latin typeface="Josefin Sans"/>
                <a:hlinkClick r:id="rId8"/>
              </a:rPr>
              <a:t>Aktiengesellschaft</a:t>
            </a:r>
            <a:r>
              <a:rPr lang="de-DE" b="0" i="0" dirty="0">
                <a:solidFill>
                  <a:srgbClr val="000000"/>
                </a:solidFill>
                <a:effectLst/>
                <a:latin typeface="Josefin Sans"/>
              </a:rPr>
              <a:t> der Fall. Die Aktionäre sind an der Ausschüttung einer hohen </a:t>
            </a:r>
            <a:r>
              <a:rPr lang="de-DE" b="0" i="0" u="sng" dirty="0">
                <a:solidFill>
                  <a:srgbClr val="2B69A2"/>
                </a:solidFill>
                <a:effectLst/>
                <a:latin typeface="Josefin Sans"/>
                <a:hlinkClick r:id="rId9"/>
              </a:rPr>
              <a:t>Dividende</a:t>
            </a:r>
            <a:r>
              <a:rPr lang="de-DE" b="0" i="0" dirty="0">
                <a:solidFill>
                  <a:srgbClr val="000000"/>
                </a:solidFill>
                <a:effectLst/>
                <a:latin typeface="Josefin Sans"/>
              </a:rPr>
              <a:t> interessiert.</a:t>
            </a:r>
          </a:p>
          <a:p>
            <a:pPr algn="l"/>
            <a:r>
              <a:rPr lang="de-DE" b="1" i="0" dirty="0">
                <a:solidFill>
                  <a:srgbClr val="000000"/>
                </a:solidFill>
                <a:effectLst/>
                <a:latin typeface="Josefin Sans"/>
              </a:rPr>
              <a:t>Schlüsselergebnisse</a:t>
            </a:r>
          </a:p>
          <a:p>
            <a:pPr algn="l"/>
            <a:r>
              <a:rPr lang="de-DE" b="0" i="0" dirty="0">
                <a:solidFill>
                  <a:srgbClr val="000000"/>
                </a:solidFill>
                <a:effectLst/>
                <a:latin typeface="Josefin Sans"/>
              </a:rPr>
              <a:t>Zu den Schlüsselergebnissen, die ein umfassendes Management unterstützen, zählen die Überprüfung der </a:t>
            </a:r>
            <a:r>
              <a:rPr lang="de-DE" b="0" i="0" dirty="0" err="1">
                <a:solidFill>
                  <a:srgbClr val="000000"/>
                </a:solidFill>
                <a:effectLst/>
                <a:latin typeface="Josefin Sans"/>
              </a:rPr>
              <a:t>Rentabilitätsszahlen</a:t>
            </a:r>
            <a:r>
              <a:rPr lang="de-DE" b="0" i="0" dirty="0">
                <a:solidFill>
                  <a:srgbClr val="000000"/>
                </a:solidFill>
                <a:effectLst/>
                <a:latin typeface="Josefin Sans"/>
              </a:rPr>
              <a:t> und die Feststellung des Marktanteils. Mit Ermittlung dieser Faktoren kann ein Unternehmen feststellen, inwieweit die Maßnahmen des umfassenden Qualitätsmanagements gegriffen haben.</a:t>
            </a:r>
          </a:p>
          <a:p>
            <a:endParaRPr lang="de-DE" dirty="0"/>
          </a:p>
        </p:txBody>
      </p:sp>
      <p:sp>
        <p:nvSpPr>
          <p:cNvPr id="4" name="Foliennummernplatzhalter 3"/>
          <p:cNvSpPr>
            <a:spLocks noGrp="1"/>
          </p:cNvSpPr>
          <p:nvPr>
            <p:ph type="sldNum" sz="quarter" idx="5"/>
          </p:nvPr>
        </p:nvSpPr>
        <p:spPr/>
        <p:txBody>
          <a:bodyPr/>
          <a:lstStyle/>
          <a:p>
            <a:fld id="{7023E34C-5803-574A-8808-5FFCDECC69D6}" type="slidenum">
              <a:rPr lang="de-DE" smtClean="0"/>
              <a:t>11</a:t>
            </a:fld>
            <a:endParaRPr lang="de-DE"/>
          </a:p>
        </p:txBody>
      </p:sp>
    </p:spTree>
    <p:extLst>
      <p:ext uri="{BB962C8B-B14F-4D97-AF65-F5344CB8AC3E}">
        <p14:creationId xmlns:p14="http://schemas.microsoft.com/office/powerpoint/2010/main" val="225164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p>
        </p:txBody>
      </p:sp>
      <p:sp>
        <p:nvSpPr>
          <p:cNvPr id="921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2B4454-0B0F-4FF8-82EC-6019000D05B4}" type="slidenum">
              <a:rPr lang="de-AT" altLang="de-DE" smtClean="0">
                <a:latin typeface="Calibri" panose="020F0502020204030204" pitchFamily="34" charset="0"/>
              </a:rPr>
              <a:pPr/>
              <a:t>12</a:t>
            </a:fld>
            <a:endParaRPr lang="de-AT" altLang="de-DE">
              <a:latin typeface="Calibri" panose="020F0502020204030204" pitchFamily="34" charset="0"/>
            </a:endParaRPr>
          </a:p>
        </p:txBody>
      </p:sp>
    </p:spTree>
    <p:extLst>
      <p:ext uri="{BB962C8B-B14F-4D97-AF65-F5344CB8AC3E}">
        <p14:creationId xmlns:p14="http://schemas.microsoft.com/office/powerpoint/2010/main" val="1181245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dirty="0"/>
          </a:p>
        </p:txBody>
      </p:sp>
    </p:spTree>
    <p:extLst>
      <p:ext uri="{BB962C8B-B14F-4D97-AF65-F5344CB8AC3E}">
        <p14:creationId xmlns:p14="http://schemas.microsoft.com/office/powerpoint/2010/main" val="68406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p>
        </p:txBody>
      </p:sp>
      <p:sp>
        <p:nvSpPr>
          <p:cNvPr id="1024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09F5EE-9101-4A6D-8579-2EC7E2115D05}" type="slidenum">
              <a:rPr lang="de-AT" altLang="de-DE" smtClean="0">
                <a:latin typeface="Calibri" panose="020F0502020204030204" pitchFamily="34" charset="0"/>
              </a:rPr>
              <a:pPr/>
              <a:t>15</a:t>
            </a:fld>
            <a:endParaRPr lang="de-AT" altLang="de-DE">
              <a:latin typeface="Calibri" panose="020F0502020204030204" pitchFamily="34" charset="0"/>
            </a:endParaRPr>
          </a:p>
        </p:txBody>
      </p:sp>
    </p:spTree>
    <p:extLst>
      <p:ext uri="{BB962C8B-B14F-4D97-AF65-F5344CB8AC3E}">
        <p14:creationId xmlns:p14="http://schemas.microsoft.com/office/powerpoint/2010/main" val="18334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a:off x="6115050" y="5218431"/>
            <a:ext cx="2057400" cy="365125"/>
          </a:xfrm>
          <a:prstGeom prst="rect">
            <a:avLst/>
          </a:prstGeom>
        </p:spPr>
        <p:txBody>
          <a:bodyPr/>
          <a:lstStyle/>
          <a:p>
            <a:fld id="{CDD6A526-6E93-4D44-80E5-3CEE2153CC52}" type="slidenum">
              <a:rPr lang="de-DE" smtClean="0"/>
              <a:pPr/>
              <a:t>‹Nr.›</a:t>
            </a:fld>
            <a:endParaRPr lang="de-DE" dirty="0"/>
          </a:p>
        </p:txBody>
      </p:sp>
      <p:sp>
        <p:nvSpPr>
          <p:cNvPr id="12" name="Foliennummernplatzhalter 5">
            <a:extLst>
              <a:ext uri="{FF2B5EF4-FFF2-40B4-BE49-F238E27FC236}">
                <a16:creationId xmlns:a16="http://schemas.microsoft.com/office/drawing/2014/main" id="{3C686BC1-4F80-4C60-B98F-7B856331AF85}"/>
              </a:ext>
            </a:extLst>
          </p:cNvPr>
          <p:cNvSpPr txBox="1">
            <a:spLocks/>
          </p:cNvSpPr>
          <p:nvPr userDrawn="1"/>
        </p:nvSpPr>
        <p:spPr>
          <a:xfrm>
            <a:off x="629842" y="6356351"/>
            <a:ext cx="437924" cy="365125"/>
          </a:xfrm>
          <a:prstGeom prst="rect">
            <a:avLst/>
          </a:prstGeom>
        </p:spPr>
        <p:txBody>
          <a:bodyPr vert="horz" lIns="0" tIns="0" rIns="0" bIns="0" rtlCol="0" anchor="ctr"/>
          <a:lstStyle>
            <a:defPPr>
              <a:defRPr lang="en-US"/>
            </a:defPPr>
            <a:lvl1pPr marL="0" algn="l" defTabSz="457200" rtl="0" eaLnBrk="1" latinLnBrk="0" hangingPunct="1">
              <a:lnSpc>
                <a:spcPct val="110000"/>
              </a:lnSpc>
              <a:defRPr sz="1000" b="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D6A526-6E93-4D44-80E5-3CEE2153CC52}" type="slidenum">
              <a:rPr lang="de-DE" smtClean="0"/>
              <a:pPr/>
              <a:t>‹Nr.›</a:t>
            </a:fld>
            <a:endParaRPr lang="de-DE" dirty="0"/>
          </a:p>
        </p:txBody>
      </p:sp>
      <p:sp>
        <p:nvSpPr>
          <p:cNvPr id="13" name="Fußzeilenplatzhalter 1">
            <a:extLst>
              <a:ext uri="{FF2B5EF4-FFF2-40B4-BE49-F238E27FC236}">
                <a16:creationId xmlns:a16="http://schemas.microsoft.com/office/drawing/2014/main" id="{DC469FDE-936A-441C-9BC5-B9ECBEBF222A}"/>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ctr">
              <a:defRPr sz="1000">
                <a:solidFill>
                  <a:schemeClr val="tx1">
                    <a:tint val="75000"/>
                  </a:schemeClr>
                </a:solidFill>
              </a:defRPr>
            </a:lvl1pPr>
          </a:lstStyle>
          <a:p>
            <a:pPr algn="l"/>
            <a:endParaRPr lang="de-DE" dirty="0"/>
          </a:p>
        </p:txBody>
      </p:sp>
    </p:spTree>
    <p:extLst>
      <p:ext uri="{BB962C8B-B14F-4D97-AF65-F5344CB8AC3E}">
        <p14:creationId xmlns:p14="http://schemas.microsoft.com/office/powerpoint/2010/main" val="142866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44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1"/>
          <p:cNvSpPr>
            <a:spLocks noGrp="1"/>
          </p:cNvSpPr>
          <p:nvPr>
            <p:ph type="subTitle" idx="1"/>
          </p:nvPr>
        </p:nvSpPr>
        <p:spPr>
          <a:xfrm>
            <a:off x="539999" y="2415600"/>
            <a:ext cx="7978526" cy="1853851"/>
          </a:xfrm>
        </p:spPr>
        <p:txBody>
          <a:bodyPr/>
          <a:lstStyle>
            <a:lvl1pPr marL="0" indent="0" algn="l">
              <a:lnSpc>
                <a:spcPts val="4000"/>
              </a:lnSpc>
              <a:spcBef>
                <a:spcPts val="0"/>
              </a:spcBef>
              <a:buNone/>
              <a:defRPr sz="300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4" name="Textfeld 13"/>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latin typeface="Calibri" panose="020F0502020204030204" pitchFamily="34" charset="0"/>
                <a:cs typeface="Calibri" panose="020F0502020204030204" pitchFamily="34" charset="0"/>
              </a:rPr>
              <a:t>sozialministerium.at</a:t>
            </a:r>
          </a:p>
        </p:txBody>
      </p:sp>
      <p:sp>
        <p:nvSpPr>
          <p:cNvPr id="2" name="Titel 1"/>
          <p:cNvSpPr>
            <a:spLocks noGrp="1"/>
          </p:cNvSpPr>
          <p:nvPr>
            <p:ph type="ctrTitle" hasCustomPrompt="1"/>
          </p:nvPr>
        </p:nvSpPr>
        <p:spPr>
          <a:xfrm>
            <a:off x="539999" y="1270800"/>
            <a:ext cx="7978526" cy="1054449"/>
          </a:xfrm>
        </p:spPr>
        <p:txBody>
          <a:bodyPr anchor="b" anchorCtr="0"/>
          <a:lstStyle>
            <a:lvl1pPr>
              <a:lnSpc>
                <a:spcPts val="4000"/>
              </a:lnSpc>
              <a:defRPr sz="3600">
                <a:solidFill>
                  <a:schemeClr val="tx1"/>
                </a:solidFill>
                <a:latin typeface="Calibri" panose="020F0502020204030204" pitchFamily="34" charset="0"/>
                <a:cs typeface="Calibri" panose="020F0502020204030204" pitchFamily="34" charset="0"/>
              </a:defRPr>
            </a:lvl1pPr>
          </a:lstStyle>
          <a:p>
            <a:r>
              <a:rPr lang="de-DE" dirty="0"/>
              <a:t>Titelmasterformat </a:t>
            </a:r>
            <a:br>
              <a:rPr lang="de-DE" dirty="0"/>
            </a:br>
            <a:r>
              <a:rPr lang="de-DE" dirty="0"/>
              <a:t>durch Klicken bearbeiten</a:t>
            </a:r>
            <a:endParaRPr lang="de-AT" dirty="0"/>
          </a:p>
        </p:txBody>
      </p:sp>
      <p:pic>
        <p:nvPicPr>
          <p:cNvPr id="24" name="Grafik 23" descr="Bundesministerium &#10;&#10;&#10;Soziales, Gesundheit, Pflege und Konsumentenschutz"/>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6800" y="208800"/>
            <a:ext cx="3023870" cy="939165"/>
          </a:xfrm>
          <a:prstGeom prst="rect">
            <a:avLst/>
          </a:prstGeom>
          <a:noFill/>
          <a:ln>
            <a:noFill/>
          </a:ln>
        </p:spPr>
      </p:pic>
    </p:spTree>
    <p:extLst>
      <p:ext uri="{BB962C8B-B14F-4D97-AF65-F5344CB8AC3E}">
        <p14:creationId xmlns:p14="http://schemas.microsoft.com/office/powerpoint/2010/main" val="182309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Textplatzhalter 7"/>
          <p:cNvSpPr>
            <a:spLocks noGrp="1"/>
          </p:cNvSpPr>
          <p:nvPr>
            <p:ph type="body" sz="quarter" idx="13"/>
          </p:nvPr>
        </p:nvSpPr>
        <p:spPr>
          <a:xfrm>
            <a:off x="539750" y="2077200"/>
            <a:ext cx="7978775" cy="3924000"/>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813578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7600"/>
            <a:ext cx="7978525" cy="829455"/>
          </a:xfrm>
        </p:spPr>
        <p:txBody>
          <a:bodyPr/>
          <a:lstStyle/>
          <a:p>
            <a:r>
              <a:rPr lang="de-DE"/>
              <a:t>Titelmasterformat durch Klicken bearbeiten</a:t>
            </a:r>
            <a:endParaRPr lang="de-DE" dirty="0"/>
          </a:p>
        </p:txBody>
      </p:sp>
      <p:sp>
        <p:nvSpPr>
          <p:cNvPr id="7" name="Bildplatzhalter 6"/>
          <p:cNvSpPr>
            <a:spLocks noGrp="1"/>
          </p:cNvSpPr>
          <p:nvPr>
            <p:ph type="pic" sz="quarter" idx="13"/>
          </p:nvPr>
        </p:nvSpPr>
        <p:spPr>
          <a:xfrm>
            <a:off x="539750" y="2077200"/>
            <a:ext cx="7978775" cy="4068000"/>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403327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400"/>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4706125" y="2077200"/>
            <a:ext cx="3812400" cy="4064400"/>
          </a:xfrm>
        </p:spPr>
        <p:txBody>
          <a:bodyPr/>
          <a:lstStyle/>
          <a:p>
            <a:pPr lvl="0"/>
            <a:r>
              <a:rPr lang="de-DE"/>
              <a:t>Formatvorlagen des Textmasters bearbeiten</a:t>
            </a:r>
          </a:p>
        </p:txBody>
      </p:sp>
    </p:spTree>
    <p:extLst>
      <p:ext uri="{BB962C8B-B14F-4D97-AF65-F5344CB8AC3E}">
        <p14:creationId xmlns:p14="http://schemas.microsoft.com/office/powerpoint/2010/main" val="206509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400"/>
          </a:xfrm>
        </p:spPr>
        <p:txBody>
          <a:bodyPr/>
          <a:lstStyle/>
          <a:p>
            <a:pPr lvl="0"/>
            <a:r>
              <a:rPr lang="de-DE"/>
              <a:t>Formatvorlagen des Textmasters bearbeiten</a:t>
            </a:r>
          </a:p>
          <a:p>
            <a:pPr lvl="1"/>
            <a:r>
              <a:rPr lang="de-DE"/>
              <a:t>Zweite Ebene</a:t>
            </a:r>
          </a:p>
          <a:p>
            <a:pPr lvl="2"/>
            <a:r>
              <a:rPr lang="de-DE"/>
              <a:t>Dritte Ebene</a:t>
            </a:r>
          </a:p>
        </p:txBody>
      </p:sp>
      <p:sp>
        <p:nvSpPr>
          <p:cNvPr id="9" name="Inhaltsplatzhalter 7"/>
          <p:cNvSpPr>
            <a:spLocks noGrp="1"/>
          </p:cNvSpPr>
          <p:nvPr>
            <p:ph sz="quarter" idx="16"/>
          </p:nvPr>
        </p:nvSpPr>
        <p:spPr>
          <a:xfrm>
            <a:off x="4679950" y="2077200"/>
            <a:ext cx="3838575" cy="4064400"/>
          </a:xfrm>
        </p:spPr>
        <p:txBody>
          <a:bodyPr/>
          <a:lstStyle/>
          <a:p>
            <a:pPr lvl="0"/>
            <a:r>
              <a:rPr lang="de-DE"/>
              <a:t>Formatvorlagen des Textmasters bearbeiten</a:t>
            </a:r>
          </a:p>
          <a:p>
            <a:pPr lvl="1"/>
            <a:r>
              <a:rPr lang="de-DE"/>
              <a:t>Zweite Ebene</a:t>
            </a:r>
          </a:p>
          <a:p>
            <a:pPr lvl="2"/>
            <a:r>
              <a:rPr lang="de-DE"/>
              <a:t>Dritte Ebene</a:t>
            </a:r>
          </a:p>
        </p:txBody>
      </p:sp>
    </p:spTree>
    <p:extLst>
      <p:ext uri="{BB962C8B-B14F-4D97-AF65-F5344CB8AC3E}">
        <p14:creationId xmlns:p14="http://schemas.microsoft.com/office/powerpoint/2010/main" val="19437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Inhaltsplatzhalter 8"/>
          <p:cNvSpPr>
            <a:spLocks noGrp="1"/>
          </p:cNvSpPr>
          <p:nvPr>
            <p:ph sz="quarter" idx="13"/>
          </p:nvPr>
        </p:nvSpPr>
        <p:spPr>
          <a:xfrm>
            <a:off x="539750" y="2077200"/>
            <a:ext cx="7978775" cy="4064400"/>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4228438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720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a:t>Formatvorlagen des Textmasters bearbeiten</a:t>
            </a:r>
          </a:p>
        </p:txBody>
      </p:sp>
    </p:spTree>
    <p:extLst>
      <p:ext uri="{BB962C8B-B14F-4D97-AF65-F5344CB8AC3E}">
        <p14:creationId xmlns:p14="http://schemas.microsoft.com/office/powerpoint/2010/main" val="403612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1270000"/>
            <a:ext cx="7978526" cy="1054449"/>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414799"/>
            <a:ext cx="7978526" cy="1853851"/>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vl1pPr>
          </a:lstStyle>
          <a:p>
            <a:pPr lvl="0"/>
            <a:r>
              <a:rPr lang="de-DE" dirty="0"/>
              <a:t>Textmasterformat bearbeiten</a:t>
            </a:r>
          </a:p>
        </p:txBody>
      </p:sp>
      <p:sp>
        <p:nvSpPr>
          <p:cNvPr id="8" name="Textfeld 7"/>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sozialministerium.at</a:t>
            </a:r>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465"/>
            <a:ext cx="2829379" cy="776068"/>
          </a:xfrm>
          <a:prstGeom prst="rect">
            <a:avLst/>
          </a:prstGeom>
        </p:spPr>
      </p:pic>
    </p:spTree>
    <p:extLst>
      <p:ext uri="{BB962C8B-B14F-4D97-AF65-F5344CB8AC3E}">
        <p14:creationId xmlns:p14="http://schemas.microsoft.com/office/powerpoint/2010/main" val="238749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8" name="Textplatzhalter 7"/>
          <p:cNvSpPr>
            <a:spLocks noGrp="1"/>
          </p:cNvSpPr>
          <p:nvPr>
            <p:ph type="body" sz="quarter" idx="13"/>
          </p:nvPr>
        </p:nvSpPr>
        <p:spPr>
          <a:xfrm>
            <a:off x="539750" y="2077200"/>
            <a:ext cx="7978775" cy="3922713"/>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a:xfrm>
            <a:off x="540000" y="6387002"/>
            <a:ext cx="6875916" cy="266700"/>
          </a:xfrm>
          <a:prstGeom prst="rect">
            <a:avLst/>
          </a:prstGeom>
        </p:spPr>
        <p:txBody>
          <a:bodyPr/>
          <a:lstStyle>
            <a:lvl1pPr>
              <a:defRPr/>
            </a:lvl1pPr>
          </a:lstStyle>
          <a:p>
            <a:r>
              <a:rPr lang="de-AT" dirty="0"/>
              <a:t>STG A-IQI</a:t>
            </a:r>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1156125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6047"/>
            <a:ext cx="7978525" cy="829455"/>
          </a:xfrm>
        </p:spPr>
        <p:txBody>
          <a:bodyPr/>
          <a:lstStyle/>
          <a:p>
            <a:r>
              <a:rPr lang="de-DE" dirty="0"/>
              <a:t>Titelmasterformat durch Klicken bearbeiten</a:t>
            </a:r>
          </a:p>
        </p:txBody>
      </p:sp>
      <p:sp>
        <p:nvSpPr>
          <p:cNvPr id="7" name="Bildplatzhalter 6"/>
          <p:cNvSpPr>
            <a:spLocks noGrp="1"/>
          </p:cNvSpPr>
          <p:nvPr>
            <p:ph type="pic" sz="quarter" idx="13"/>
          </p:nvPr>
        </p:nvSpPr>
        <p:spPr>
          <a:xfrm>
            <a:off x="539750" y="2075647"/>
            <a:ext cx="7978775" cy="4066391"/>
          </a:xfrm>
        </p:spPr>
        <p:txBody>
          <a:bodyPr/>
          <a:lstStyle/>
          <a:p>
            <a:r>
              <a:rPr lang="de-DE" dirty="0"/>
              <a:t>Bild durch Klicken auf Symbol hinzufügen</a:t>
            </a:r>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197284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9" name="Foliennummernplatzhalter 5">
            <a:extLst>
              <a:ext uri="{FF2B5EF4-FFF2-40B4-BE49-F238E27FC236}">
                <a16:creationId xmlns:a16="http://schemas.microsoft.com/office/drawing/2014/main" id="{D630679A-5DD4-4F04-B894-2D304C23DD5D}"/>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mn-lt"/>
              </a:defRPr>
            </a:lvl1pPr>
          </a:lstStyle>
          <a:p>
            <a:fld id="{CDD6A526-6E93-4D44-80E5-3CEE2153CC52}" type="slidenum">
              <a:rPr lang="de-DE" smtClean="0"/>
              <a:pPr/>
              <a:t>‹Nr.›</a:t>
            </a:fld>
            <a:endParaRPr lang="de-DE" dirty="0">
              <a:latin typeface="+mn-lt"/>
            </a:endParaRPr>
          </a:p>
        </p:txBody>
      </p:sp>
      <p:sp>
        <p:nvSpPr>
          <p:cNvPr id="10" name="Fußzeilenplatzhalter 1">
            <a:extLst>
              <a:ext uri="{FF2B5EF4-FFF2-40B4-BE49-F238E27FC236}">
                <a16:creationId xmlns:a16="http://schemas.microsoft.com/office/drawing/2014/main" id="{3DE866A2-CA13-43FB-9482-E41C35C5D6BF}"/>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ctr">
              <a:defRPr sz="1000">
                <a:solidFill>
                  <a:schemeClr val="tx1">
                    <a:tint val="75000"/>
                  </a:schemeClr>
                </a:solidFill>
              </a:defRPr>
            </a:lvl1pPr>
          </a:lstStyle>
          <a:p>
            <a:pPr algn="l"/>
            <a:endParaRPr lang="de-DE" dirty="0"/>
          </a:p>
        </p:txBody>
      </p:sp>
    </p:spTree>
    <p:extLst>
      <p:ext uri="{BB962C8B-B14F-4D97-AF65-F5344CB8AC3E}">
        <p14:creationId xmlns:p14="http://schemas.microsoft.com/office/powerpoint/2010/main" val="1653248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a:xfrm>
            <a:off x="540000" y="6387002"/>
            <a:ext cx="6875916" cy="266700"/>
          </a:xfrm>
          <a:prstGeom prst="rect">
            <a:avLst/>
          </a:prstGeom>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838"/>
          </a:xfrm>
        </p:spPr>
        <p:txBody>
          <a:bodyPr/>
          <a:lstStyle/>
          <a:p>
            <a:r>
              <a:rPr lang="de-DE" dirty="0"/>
              <a:t>Bild durch Klicken auf Symbol hinzufügen</a:t>
            </a:r>
          </a:p>
        </p:txBody>
      </p:sp>
      <p:sp>
        <p:nvSpPr>
          <p:cNvPr id="7" name="Textplatzhalter 6"/>
          <p:cNvSpPr>
            <a:spLocks noGrp="1"/>
          </p:cNvSpPr>
          <p:nvPr>
            <p:ph type="body" sz="quarter" idx="14"/>
          </p:nvPr>
        </p:nvSpPr>
        <p:spPr>
          <a:xfrm>
            <a:off x="4706125" y="2077200"/>
            <a:ext cx="3812400" cy="4064838"/>
          </a:xfrm>
        </p:spPr>
        <p:txBody>
          <a:bodyPr/>
          <a:lstStyle/>
          <a:p>
            <a:pPr lvl="0"/>
            <a:r>
              <a:rPr lang="de-DE" dirty="0"/>
              <a:t>Textmasterformat bearbeiten</a:t>
            </a:r>
          </a:p>
        </p:txBody>
      </p:sp>
    </p:spTree>
    <p:extLst>
      <p:ext uri="{BB962C8B-B14F-4D97-AF65-F5344CB8AC3E}">
        <p14:creationId xmlns:p14="http://schemas.microsoft.com/office/powerpoint/2010/main" val="1335177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a:xfrm>
            <a:off x="540000" y="6387002"/>
            <a:ext cx="6875916" cy="266700"/>
          </a:xfrm>
          <a:prstGeom prst="rect">
            <a:avLst/>
          </a:prstGeom>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838"/>
          </a:xfrm>
        </p:spPr>
        <p:txBody>
          <a:bodyPr/>
          <a:lstStyle/>
          <a:p>
            <a:pPr lvl="0"/>
            <a:r>
              <a:rPr lang="de-DE" dirty="0"/>
              <a:t>Textmasterformat bearbeiten</a:t>
            </a:r>
          </a:p>
          <a:p>
            <a:pPr lvl="1"/>
            <a:r>
              <a:rPr lang="de-DE" dirty="0"/>
              <a:t>Zweite Ebene</a:t>
            </a:r>
          </a:p>
          <a:p>
            <a:pPr lvl="2"/>
            <a:r>
              <a:rPr lang="de-DE" dirty="0"/>
              <a:t>Dritte Ebene</a:t>
            </a:r>
          </a:p>
        </p:txBody>
      </p:sp>
      <p:sp>
        <p:nvSpPr>
          <p:cNvPr id="9" name="Inhaltsplatzhalter 7"/>
          <p:cNvSpPr>
            <a:spLocks noGrp="1"/>
          </p:cNvSpPr>
          <p:nvPr>
            <p:ph sz="quarter" idx="16"/>
          </p:nvPr>
        </p:nvSpPr>
        <p:spPr>
          <a:xfrm>
            <a:off x="4679950" y="2077200"/>
            <a:ext cx="3838575" cy="4064838"/>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66209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3"/>
          </p:nvPr>
        </p:nvSpPr>
        <p:spPr>
          <a:xfrm>
            <a:off x="539750" y="2077200"/>
            <a:ext cx="7978775" cy="4064838"/>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a:xfrm>
            <a:off x="540000" y="6387002"/>
            <a:ext cx="6875916" cy="266700"/>
          </a:xfrm>
          <a:prstGeom prst="rect">
            <a:avLst/>
          </a:prstGeom>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33530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645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dirty="0"/>
              <a:t>Textmasterformat bearbeiten</a:t>
            </a:r>
          </a:p>
        </p:txBody>
      </p:sp>
    </p:spTree>
    <p:extLst>
      <p:ext uri="{BB962C8B-B14F-4D97-AF65-F5344CB8AC3E}">
        <p14:creationId xmlns:p14="http://schemas.microsoft.com/office/powerpoint/2010/main" val="3633803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1270000"/>
            <a:ext cx="7978526" cy="1054449"/>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414799"/>
            <a:ext cx="7978526" cy="1853851"/>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vl1pPr>
          </a:lstStyle>
          <a:p>
            <a:pPr lvl="0"/>
            <a:r>
              <a:rPr lang="de-DE" dirty="0"/>
              <a:t>Textmasterformat bearbeiten</a:t>
            </a:r>
          </a:p>
        </p:txBody>
      </p:sp>
      <p:sp>
        <p:nvSpPr>
          <p:cNvPr id="8" name="Textfeld 7"/>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sozialministerium.at</a:t>
            </a:r>
          </a:p>
        </p:txBody>
      </p:sp>
      <p:pic>
        <p:nvPicPr>
          <p:cNvPr id="10" name="Grafik 9" descr="Ein Bild, das Text enthält.&#10;&#10;Automatisch generierte Beschreibung">
            <a:extLst>
              <a:ext uri="{FF2B5EF4-FFF2-40B4-BE49-F238E27FC236}">
                <a16:creationId xmlns:a16="http://schemas.microsoft.com/office/drawing/2014/main" id="{F38B0E71-E2E2-4847-B1AE-0FB3845DE9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53381" y="149594"/>
            <a:ext cx="2237237" cy="423673"/>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0770" y="48315"/>
            <a:ext cx="2674189" cy="733501"/>
          </a:xfrm>
          <a:prstGeom prst="rect">
            <a:avLst/>
          </a:prstGeom>
        </p:spPr>
      </p:pic>
    </p:spTree>
    <p:extLst>
      <p:ext uri="{BB962C8B-B14F-4D97-AF65-F5344CB8AC3E}">
        <p14:creationId xmlns:p14="http://schemas.microsoft.com/office/powerpoint/2010/main" val="17883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8" name="Textplatzhalter 7"/>
          <p:cNvSpPr>
            <a:spLocks noGrp="1"/>
          </p:cNvSpPr>
          <p:nvPr>
            <p:ph type="body" sz="quarter" idx="13"/>
          </p:nvPr>
        </p:nvSpPr>
        <p:spPr>
          <a:xfrm>
            <a:off x="539750" y="2077200"/>
            <a:ext cx="7978775" cy="3922713"/>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615879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6047"/>
            <a:ext cx="7978525" cy="829455"/>
          </a:xfrm>
        </p:spPr>
        <p:txBody>
          <a:bodyPr/>
          <a:lstStyle/>
          <a:p>
            <a:r>
              <a:rPr lang="de-DE" dirty="0"/>
              <a:t>Titelmasterformat durch Klicken bearbeiten</a:t>
            </a:r>
          </a:p>
        </p:txBody>
      </p:sp>
      <p:sp>
        <p:nvSpPr>
          <p:cNvPr id="7" name="Bildplatzhalter 6"/>
          <p:cNvSpPr>
            <a:spLocks noGrp="1"/>
          </p:cNvSpPr>
          <p:nvPr>
            <p:ph type="pic" sz="quarter" idx="13"/>
          </p:nvPr>
        </p:nvSpPr>
        <p:spPr>
          <a:xfrm>
            <a:off x="539750" y="2075647"/>
            <a:ext cx="7978775" cy="4066391"/>
          </a:xfrm>
        </p:spPr>
        <p:txBody>
          <a:bodyPr/>
          <a:lstStyle/>
          <a:p>
            <a:r>
              <a:rPr lang="de-DE" dirty="0"/>
              <a:t>Bild durch Klicken auf Symbol hinzufügen</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349356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838"/>
          </a:xfrm>
        </p:spPr>
        <p:txBody>
          <a:bodyPr/>
          <a:lstStyle/>
          <a:p>
            <a:r>
              <a:rPr lang="de-DE" dirty="0"/>
              <a:t>Bild durch Klicken auf Symbol hinzufügen</a:t>
            </a:r>
          </a:p>
        </p:txBody>
      </p:sp>
      <p:sp>
        <p:nvSpPr>
          <p:cNvPr id="7" name="Textplatzhalter 6"/>
          <p:cNvSpPr>
            <a:spLocks noGrp="1"/>
          </p:cNvSpPr>
          <p:nvPr>
            <p:ph type="body" sz="quarter" idx="14"/>
          </p:nvPr>
        </p:nvSpPr>
        <p:spPr>
          <a:xfrm>
            <a:off x="4706125" y="2077200"/>
            <a:ext cx="3812400" cy="4064838"/>
          </a:xfrm>
        </p:spPr>
        <p:txBody>
          <a:bodyPr/>
          <a:lstStyle/>
          <a:p>
            <a:pPr lvl="0"/>
            <a:r>
              <a:rPr lang="de-DE" dirty="0"/>
              <a:t>Textmasterformat bearbeiten</a:t>
            </a:r>
          </a:p>
        </p:txBody>
      </p:sp>
    </p:spTree>
    <p:extLst>
      <p:ext uri="{BB962C8B-B14F-4D97-AF65-F5344CB8AC3E}">
        <p14:creationId xmlns:p14="http://schemas.microsoft.com/office/powerpoint/2010/main" val="64951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838"/>
          </a:xfrm>
        </p:spPr>
        <p:txBody>
          <a:bodyPr/>
          <a:lstStyle/>
          <a:p>
            <a:pPr lvl="0"/>
            <a:r>
              <a:rPr lang="de-DE" dirty="0"/>
              <a:t>Textmasterformat bearbeiten</a:t>
            </a:r>
          </a:p>
          <a:p>
            <a:pPr lvl="1"/>
            <a:r>
              <a:rPr lang="de-DE" dirty="0"/>
              <a:t>Zweite Ebene</a:t>
            </a:r>
          </a:p>
          <a:p>
            <a:pPr lvl="2"/>
            <a:r>
              <a:rPr lang="de-DE" dirty="0"/>
              <a:t>Dritte Ebene</a:t>
            </a:r>
          </a:p>
        </p:txBody>
      </p:sp>
      <p:sp>
        <p:nvSpPr>
          <p:cNvPr id="9" name="Inhaltsplatzhalter 7"/>
          <p:cNvSpPr>
            <a:spLocks noGrp="1"/>
          </p:cNvSpPr>
          <p:nvPr>
            <p:ph sz="quarter" idx="16"/>
          </p:nvPr>
        </p:nvSpPr>
        <p:spPr>
          <a:xfrm>
            <a:off x="4679950" y="2077200"/>
            <a:ext cx="3838575" cy="4064838"/>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89548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3"/>
          </p:nvPr>
        </p:nvSpPr>
        <p:spPr>
          <a:xfrm>
            <a:off x="539750" y="2077200"/>
            <a:ext cx="7978775" cy="4064838"/>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13003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Foliennummernplatzhalter 5">
            <a:extLst>
              <a:ext uri="{FF2B5EF4-FFF2-40B4-BE49-F238E27FC236}">
                <a16:creationId xmlns:a16="http://schemas.microsoft.com/office/drawing/2014/main" id="{CD608308-8C71-449B-8546-A9E6D0BFAEE7}"/>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mn-lt"/>
              </a:defRPr>
            </a:lvl1pPr>
          </a:lstStyle>
          <a:p>
            <a:fld id="{CDD6A526-6E93-4D44-80E5-3CEE2153CC52}" type="slidenum">
              <a:rPr lang="de-DE" smtClean="0"/>
              <a:pPr/>
              <a:t>‹Nr.›</a:t>
            </a:fld>
            <a:endParaRPr lang="de-DE" dirty="0">
              <a:latin typeface="+mn-lt"/>
            </a:endParaRPr>
          </a:p>
        </p:txBody>
      </p:sp>
      <p:sp>
        <p:nvSpPr>
          <p:cNvPr id="9" name="Fußzeilenplatzhalter 1">
            <a:extLst>
              <a:ext uri="{FF2B5EF4-FFF2-40B4-BE49-F238E27FC236}">
                <a16:creationId xmlns:a16="http://schemas.microsoft.com/office/drawing/2014/main" id="{23A67579-76A4-4410-9E72-11EB9EEE097D}"/>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ctr">
              <a:defRPr sz="1000">
                <a:solidFill>
                  <a:schemeClr val="tx1">
                    <a:tint val="75000"/>
                  </a:schemeClr>
                </a:solidFill>
              </a:defRPr>
            </a:lvl1pPr>
          </a:lstStyle>
          <a:p>
            <a:pPr algn="l"/>
            <a:endParaRPr lang="de-DE" dirty="0"/>
          </a:p>
        </p:txBody>
      </p:sp>
    </p:spTree>
    <p:extLst>
      <p:ext uri="{BB962C8B-B14F-4D97-AF65-F5344CB8AC3E}">
        <p14:creationId xmlns:p14="http://schemas.microsoft.com/office/powerpoint/2010/main" val="1087757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645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dirty="0"/>
              <a:t>Textmasterformat bearbeiten</a:t>
            </a:r>
          </a:p>
        </p:txBody>
      </p:sp>
    </p:spTree>
    <p:extLst>
      <p:ext uri="{BB962C8B-B14F-4D97-AF65-F5344CB8AC3E}">
        <p14:creationId xmlns:p14="http://schemas.microsoft.com/office/powerpoint/2010/main" val="354416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44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1"/>
          <p:cNvSpPr>
            <a:spLocks noGrp="1"/>
          </p:cNvSpPr>
          <p:nvPr>
            <p:ph type="subTitle" idx="1"/>
          </p:nvPr>
        </p:nvSpPr>
        <p:spPr>
          <a:xfrm>
            <a:off x="539999" y="2415600"/>
            <a:ext cx="7978526" cy="1853851"/>
          </a:xfrm>
        </p:spPr>
        <p:txBody>
          <a:bodyPr/>
          <a:lstStyle>
            <a:lvl1pPr marL="0" indent="0" algn="l">
              <a:lnSpc>
                <a:spcPts val="4000"/>
              </a:lnSpc>
              <a:spcBef>
                <a:spcPts val="0"/>
              </a:spcBef>
              <a:buNone/>
              <a:defRPr sz="300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atin typeface="Calibri" panose="020F0502020204030204" pitchFamily="34" charset="0"/>
                <a:cs typeface="Calibri" panose="020F0502020204030204" pitchFamily="34" charset="0"/>
              </a:defRPr>
            </a:lvl1pPr>
          </a:lstStyle>
          <a:p>
            <a:pPr lvl="0"/>
            <a:r>
              <a:rPr lang="de-DE"/>
              <a:t>Formatvorlagen des Textmasters bearbeiten</a:t>
            </a:r>
          </a:p>
        </p:txBody>
      </p:sp>
      <p:sp>
        <p:nvSpPr>
          <p:cNvPr id="14" name="Textfeld 13"/>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latin typeface="Calibri" panose="020F0502020204030204" pitchFamily="34" charset="0"/>
                <a:cs typeface="Calibri" panose="020F0502020204030204" pitchFamily="34" charset="0"/>
              </a:rPr>
              <a:t>sozialministerium.at</a:t>
            </a:r>
          </a:p>
        </p:txBody>
      </p:sp>
      <p:sp>
        <p:nvSpPr>
          <p:cNvPr id="2" name="Titel 1"/>
          <p:cNvSpPr>
            <a:spLocks noGrp="1"/>
          </p:cNvSpPr>
          <p:nvPr>
            <p:ph type="ctrTitle" hasCustomPrompt="1"/>
          </p:nvPr>
        </p:nvSpPr>
        <p:spPr>
          <a:xfrm>
            <a:off x="539999" y="1270800"/>
            <a:ext cx="7978526" cy="1054449"/>
          </a:xfrm>
        </p:spPr>
        <p:txBody>
          <a:bodyPr anchor="b" anchorCtr="0"/>
          <a:lstStyle>
            <a:lvl1pPr>
              <a:lnSpc>
                <a:spcPts val="4000"/>
              </a:lnSpc>
              <a:defRPr sz="3600">
                <a:solidFill>
                  <a:schemeClr val="tx1"/>
                </a:solidFill>
                <a:latin typeface="Calibri" panose="020F0502020204030204" pitchFamily="34" charset="0"/>
                <a:cs typeface="Calibri" panose="020F0502020204030204" pitchFamily="34" charset="0"/>
              </a:defRPr>
            </a:lvl1pPr>
          </a:lstStyle>
          <a:p>
            <a:r>
              <a:rPr lang="de-DE" dirty="0"/>
              <a:t>Titelmasterformat </a:t>
            </a:r>
            <a:br>
              <a:rPr lang="de-DE" dirty="0"/>
            </a:br>
            <a:r>
              <a:rPr lang="de-DE" dirty="0"/>
              <a:t>durch Klicken bearbeiten</a:t>
            </a:r>
            <a:endParaRPr lang="de-AT" dirty="0"/>
          </a:p>
        </p:txBody>
      </p:sp>
      <p:pic>
        <p:nvPicPr>
          <p:cNvPr id="24" name="Grafik 23" descr="Bundesministerium &#10;&#10;&#10;Soziales, Gesundheit, Pflege und Konsumentenschutz"/>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6800" y="208800"/>
            <a:ext cx="3023870" cy="939165"/>
          </a:xfrm>
          <a:prstGeom prst="rect">
            <a:avLst/>
          </a:prstGeom>
          <a:noFill/>
          <a:ln>
            <a:noFill/>
          </a:ln>
        </p:spPr>
      </p:pic>
    </p:spTree>
    <p:extLst>
      <p:ext uri="{BB962C8B-B14F-4D97-AF65-F5344CB8AC3E}">
        <p14:creationId xmlns:p14="http://schemas.microsoft.com/office/powerpoint/2010/main" val="1864359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Textplatzhalter 7"/>
          <p:cNvSpPr>
            <a:spLocks noGrp="1"/>
          </p:cNvSpPr>
          <p:nvPr>
            <p:ph type="body" sz="quarter" idx="13"/>
          </p:nvPr>
        </p:nvSpPr>
        <p:spPr>
          <a:xfrm>
            <a:off x="539750" y="2077200"/>
            <a:ext cx="7978775" cy="3924000"/>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629188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7600"/>
            <a:ext cx="7978525" cy="829455"/>
          </a:xfrm>
        </p:spPr>
        <p:txBody>
          <a:bodyPr/>
          <a:lstStyle/>
          <a:p>
            <a:r>
              <a:rPr lang="de-DE"/>
              <a:t>Titelmasterformat durch Klicken bearbeiten</a:t>
            </a:r>
            <a:endParaRPr lang="de-DE" dirty="0"/>
          </a:p>
        </p:txBody>
      </p:sp>
      <p:sp>
        <p:nvSpPr>
          <p:cNvPr id="7" name="Bildplatzhalter 6"/>
          <p:cNvSpPr>
            <a:spLocks noGrp="1"/>
          </p:cNvSpPr>
          <p:nvPr>
            <p:ph type="pic" sz="quarter" idx="13"/>
          </p:nvPr>
        </p:nvSpPr>
        <p:spPr>
          <a:xfrm>
            <a:off x="539750" y="2077200"/>
            <a:ext cx="7978775" cy="4068000"/>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01223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AT" dirty="0"/>
              <a:t>Präsentationstitel</a:t>
            </a:r>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400"/>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4706125" y="2077200"/>
            <a:ext cx="3812400" cy="4064400"/>
          </a:xfrm>
        </p:spPr>
        <p:txBody>
          <a:bodyPr/>
          <a:lstStyle/>
          <a:p>
            <a:pPr lvl="0"/>
            <a:r>
              <a:rPr lang="de-DE"/>
              <a:t>Formatvorlagen des Textmasters bearbeiten</a:t>
            </a:r>
          </a:p>
        </p:txBody>
      </p:sp>
    </p:spTree>
    <p:extLst>
      <p:ext uri="{BB962C8B-B14F-4D97-AF65-F5344CB8AC3E}">
        <p14:creationId xmlns:p14="http://schemas.microsoft.com/office/powerpoint/2010/main" val="1020364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dirty="0"/>
              <a:t>Präsentationstitel</a:t>
            </a:r>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400"/>
          </a:xfrm>
        </p:spPr>
        <p:txBody>
          <a:bodyPr/>
          <a:lstStyle/>
          <a:p>
            <a:pPr lvl="0"/>
            <a:r>
              <a:rPr lang="de-DE"/>
              <a:t>Formatvorlagen des Textmasters bearbeiten</a:t>
            </a:r>
          </a:p>
          <a:p>
            <a:pPr lvl="1"/>
            <a:r>
              <a:rPr lang="de-DE"/>
              <a:t>Zweite Ebene</a:t>
            </a:r>
          </a:p>
          <a:p>
            <a:pPr lvl="2"/>
            <a:r>
              <a:rPr lang="de-DE"/>
              <a:t>Dritte Ebene</a:t>
            </a:r>
          </a:p>
        </p:txBody>
      </p:sp>
      <p:sp>
        <p:nvSpPr>
          <p:cNvPr id="9" name="Inhaltsplatzhalter 7"/>
          <p:cNvSpPr>
            <a:spLocks noGrp="1"/>
          </p:cNvSpPr>
          <p:nvPr>
            <p:ph sz="quarter" idx="16"/>
          </p:nvPr>
        </p:nvSpPr>
        <p:spPr>
          <a:xfrm>
            <a:off x="4679950" y="2077200"/>
            <a:ext cx="3838575" cy="4064400"/>
          </a:xfrm>
        </p:spPr>
        <p:txBody>
          <a:bodyPr/>
          <a:lstStyle/>
          <a:p>
            <a:pPr lvl="0"/>
            <a:r>
              <a:rPr lang="de-DE"/>
              <a:t>Formatvorlagen des Textmasters bearbeiten</a:t>
            </a:r>
          </a:p>
          <a:p>
            <a:pPr lvl="1"/>
            <a:r>
              <a:rPr lang="de-DE"/>
              <a:t>Zweite Ebene</a:t>
            </a:r>
          </a:p>
          <a:p>
            <a:pPr lvl="2"/>
            <a:r>
              <a:rPr lang="de-DE"/>
              <a:t>Dritte Ebene</a:t>
            </a:r>
          </a:p>
        </p:txBody>
      </p:sp>
    </p:spTree>
    <p:extLst>
      <p:ext uri="{BB962C8B-B14F-4D97-AF65-F5344CB8AC3E}">
        <p14:creationId xmlns:p14="http://schemas.microsoft.com/office/powerpoint/2010/main" val="3680184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9" name="Inhaltsplatzhalter 8"/>
          <p:cNvSpPr>
            <a:spLocks noGrp="1"/>
          </p:cNvSpPr>
          <p:nvPr>
            <p:ph sz="quarter" idx="13"/>
          </p:nvPr>
        </p:nvSpPr>
        <p:spPr>
          <a:xfrm>
            <a:off x="539750" y="2077200"/>
            <a:ext cx="7978775" cy="4064400"/>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798846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720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a:t>Formatvorlagen des Textmasters bearbeiten</a:t>
            </a:r>
          </a:p>
        </p:txBody>
      </p:sp>
    </p:spTree>
    <p:extLst>
      <p:ext uri="{BB962C8B-B14F-4D97-AF65-F5344CB8AC3E}">
        <p14:creationId xmlns:p14="http://schemas.microsoft.com/office/powerpoint/2010/main" val="1996775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94400" cy="6876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1"/>
          <p:cNvSpPr>
            <a:spLocks noGrp="1"/>
          </p:cNvSpPr>
          <p:nvPr>
            <p:ph type="subTitle" idx="1"/>
          </p:nvPr>
        </p:nvSpPr>
        <p:spPr>
          <a:xfrm>
            <a:off x="539999" y="2415600"/>
            <a:ext cx="7978526" cy="1853851"/>
          </a:xfrm>
        </p:spPr>
        <p:txBody>
          <a:bodyPr/>
          <a:lstStyle>
            <a:lvl1pPr marL="0" indent="0" algn="l">
              <a:lnSpc>
                <a:spcPts val="4000"/>
              </a:lnSpc>
              <a:spcBef>
                <a:spcPts val="0"/>
              </a:spcBef>
              <a:buNone/>
              <a:defRPr sz="3000">
                <a:solidFill>
                  <a:schemeClr val="tx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atin typeface="Calibri" panose="020F0502020204030204" pitchFamily="34" charset="0"/>
                <a:cs typeface="Calibri" panose="020F0502020204030204" pitchFamily="34" charset="0"/>
              </a:defRPr>
            </a:lvl1pPr>
          </a:lstStyle>
          <a:p>
            <a:pPr lvl="0"/>
            <a:r>
              <a:rPr lang="de-DE"/>
              <a:t>Textmasterformat bearbeiten</a:t>
            </a:r>
          </a:p>
        </p:txBody>
      </p:sp>
      <p:sp>
        <p:nvSpPr>
          <p:cNvPr id="14" name="Textfeld 13"/>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latin typeface="Calibri" panose="020F0502020204030204" pitchFamily="34" charset="0"/>
                <a:cs typeface="Calibri" panose="020F0502020204030204" pitchFamily="34" charset="0"/>
              </a:rPr>
              <a:t>sozialministerium.at</a:t>
            </a:r>
          </a:p>
        </p:txBody>
      </p:sp>
      <p:sp>
        <p:nvSpPr>
          <p:cNvPr id="2" name="Titel 1"/>
          <p:cNvSpPr>
            <a:spLocks noGrp="1"/>
          </p:cNvSpPr>
          <p:nvPr>
            <p:ph type="ctrTitle" hasCustomPrompt="1"/>
          </p:nvPr>
        </p:nvSpPr>
        <p:spPr>
          <a:xfrm>
            <a:off x="539999" y="1270800"/>
            <a:ext cx="7978526" cy="1054449"/>
          </a:xfrm>
        </p:spPr>
        <p:txBody>
          <a:bodyPr anchor="b" anchorCtr="0"/>
          <a:lstStyle>
            <a:lvl1pPr>
              <a:lnSpc>
                <a:spcPts val="4000"/>
              </a:lnSpc>
              <a:defRPr sz="3600">
                <a:solidFill>
                  <a:schemeClr val="tx1"/>
                </a:solidFill>
                <a:latin typeface="Calibri" panose="020F0502020204030204" pitchFamily="34" charset="0"/>
                <a:cs typeface="Calibri" panose="020F0502020204030204" pitchFamily="34" charset="0"/>
              </a:defRPr>
            </a:lvl1pPr>
          </a:lstStyle>
          <a:p>
            <a:r>
              <a:rPr lang="de-DE" dirty="0"/>
              <a:t>Titelmasterformat </a:t>
            </a:r>
            <a:br>
              <a:rPr lang="de-DE" dirty="0"/>
            </a:br>
            <a:r>
              <a:rPr lang="de-DE" dirty="0"/>
              <a:t>durch Klicken bearbeiten</a:t>
            </a:r>
            <a:endParaRPr lang="de-AT" dirty="0"/>
          </a:p>
        </p:txBody>
      </p:sp>
      <p:pic>
        <p:nvPicPr>
          <p:cNvPr id="24" name="Grafik 23" descr="Bundesministerium &#10;&#10;&#10;Soziales, Gesundheit, Pflege und Konsumentenschutz"/>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6800" y="208800"/>
            <a:ext cx="3023870" cy="939165"/>
          </a:xfrm>
          <a:prstGeom prst="rect">
            <a:avLst/>
          </a:prstGeom>
          <a:noFill/>
          <a:ln>
            <a:noFill/>
          </a:ln>
        </p:spPr>
      </p:pic>
    </p:spTree>
    <p:extLst>
      <p:ext uri="{BB962C8B-B14F-4D97-AF65-F5344CB8AC3E}">
        <p14:creationId xmlns:p14="http://schemas.microsoft.com/office/powerpoint/2010/main" val="3164569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8" name="Textplatzhalter 7"/>
          <p:cNvSpPr>
            <a:spLocks noGrp="1"/>
          </p:cNvSpPr>
          <p:nvPr>
            <p:ph type="body" sz="quarter" idx="13"/>
          </p:nvPr>
        </p:nvSpPr>
        <p:spPr>
          <a:xfrm>
            <a:off x="539750" y="2077200"/>
            <a:ext cx="7978775" cy="3924000"/>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42967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1_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199D1-A3ED-7141-900F-850277DE61C6}"/>
              </a:ext>
            </a:extLst>
          </p:cNvPr>
          <p:cNvSpPr>
            <a:spLocks noGrp="1"/>
          </p:cNvSpPr>
          <p:nvPr>
            <p:ph type="title" hasCustomPrompt="1"/>
          </p:nvPr>
        </p:nvSpPr>
        <p:spPr>
          <a:xfrm>
            <a:off x="623887" y="978219"/>
            <a:ext cx="3948113" cy="2852737"/>
          </a:xfrm>
          <a:prstGeom prst="rect">
            <a:avLst/>
          </a:prstGeom>
        </p:spPr>
        <p:txBody>
          <a:bodyPr anchor="b"/>
          <a:lstStyle>
            <a:lvl1pPr>
              <a:lnSpc>
                <a:spcPct val="110000"/>
              </a:lnSpc>
              <a:defRPr sz="3000"/>
            </a:lvl1pPr>
          </a:lstStyle>
          <a:p>
            <a:r>
              <a:rPr lang="de-DE" dirty="0"/>
              <a:t>Titel der Präsentation</a:t>
            </a:r>
          </a:p>
        </p:txBody>
      </p:sp>
      <p:sp>
        <p:nvSpPr>
          <p:cNvPr id="3" name="Textplatzhalter 2">
            <a:extLst>
              <a:ext uri="{FF2B5EF4-FFF2-40B4-BE49-F238E27FC236}">
                <a16:creationId xmlns:a16="http://schemas.microsoft.com/office/drawing/2014/main" id="{3E3E297B-D8FB-3C40-BCE8-D25DB29A37C8}"/>
              </a:ext>
            </a:extLst>
          </p:cNvPr>
          <p:cNvSpPr>
            <a:spLocks noGrp="1"/>
          </p:cNvSpPr>
          <p:nvPr>
            <p:ph type="body" idx="1" hasCustomPrompt="1"/>
          </p:nvPr>
        </p:nvSpPr>
        <p:spPr>
          <a:xfrm>
            <a:off x="623888" y="4058702"/>
            <a:ext cx="5110842" cy="827315"/>
          </a:xfr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Name(</a:t>
            </a:r>
            <a:r>
              <a:rPr lang="de-DE" dirty="0" err="1"/>
              <a:t>n</a:t>
            </a:r>
            <a:r>
              <a:rPr lang="de-DE" dirty="0"/>
              <a:t>) + Datum</a:t>
            </a:r>
          </a:p>
        </p:txBody>
      </p:sp>
      <p:sp>
        <p:nvSpPr>
          <p:cNvPr id="5" name="Textplatzhalter 2">
            <a:extLst>
              <a:ext uri="{FF2B5EF4-FFF2-40B4-BE49-F238E27FC236}">
                <a16:creationId xmlns:a16="http://schemas.microsoft.com/office/drawing/2014/main" id="{735A5771-D9DD-174B-BAD4-977E2BE9EBF1}"/>
              </a:ext>
            </a:extLst>
          </p:cNvPr>
          <p:cNvSpPr>
            <a:spLocks noGrp="1"/>
          </p:cNvSpPr>
          <p:nvPr>
            <p:ph type="body" idx="10" hasCustomPrompt="1"/>
          </p:nvPr>
        </p:nvSpPr>
        <p:spPr>
          <a:xfrm>
            <a:off x="623887" y="5003582"/>
            <a:ext cx="5110843" cy="266473"/>
          </a:xfrm>
        </p:spPr>
        <p:txBody>
          <a:bodyPr>
            <a:normAutofit/>
          </a:bodyPr>
          <a:lstStyle>
            <a:lvl1pPr marL="0" indent="0">
              <a:buNone/>
              <a:defRPr sz="105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Titel der Veranstaltung (optional)</a:t>
            </a:r>
          </a:p>
        </p:txBody>
      </p:sp>
      <p:pic>
        <p:nvPicPr>
          <p:cNvPr id="10" name="Grafik 9">
            <a:extLst>
              <a:ext uri="{FF2B5EF4-FFF2-40B4-BE49-F238E27FC236}">
                <a16:creationId xmlns:a16="http://schemas.microsoft.com/office/drawing/2014/main" id="{61E159EE-37F5-1A41-A8CC-463EDCF8E8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96421" y="5833110"/>
            <a:ext cx="2732532" cy="496824"/>
          </a:xfrm>
          <a:prstGeom prst="rect">
            <a:avLst/>
          </a:prstGeom>
        </p:spPr>
      </p:pic>
    </p:spTree>
    <p:extLst>
      <p:ext uri="{BB962C8B-B14F-4D97-AF65-F5344CB8AC3E}">
        <p14:creationId xmlns:p14="http://schemas.microsoft.com/office/powerpoint/2010/main" val="3814397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7600"/>
            <a:ext cx="7978525" cy="829455"/>
          </a:xfrm>
        </p:spPr>
        <p:txBody>
          <a:bodyPr/>
          <a:lstStyle/>
          <a:p>
            <a:r>
              <a:rPr lang="de-DE" dirty="0"/>
              <a:t>Titelmasterformat durch Klicken bearbeiten</a:t>
            </a:r>
          </a:p>
        </p:txBody>
      </p:sp>
      <p:sp>
        <p:nvSpPr>
          <p:cNvPr id="7" name="Bildplatzhalter 6"/>
          <p:cNvSpPr>
            <a:spLocks noGrp="1"/>
          </p:cNvSpPr>
          <p:nvPr>
            <p:ph type="pic" sz="quarter" idx="13"/>
          </p:nvPr>
        </p:nvSpPr>
        <p:spPr>
          <a:xfrm>
            <a:off x="539750" y="2077200"/>
            <a:ext cx="7978775" cy="4068000"/>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63065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Fußzeilenplatzhalter 2"/>
          <p:cNvSpPr>
            <a:spLocks noGrp="1"/>
          </p:cNvSpPr>
          <p:nvPr>
            <p:ph type="ftr" sz="quarter" idx="10"/>
          </p:nvPr>
        </p:nvSpPr>
        <p:spPr/>
        <p:txBody>
          <a:bodyPr/>
          <a:lstStyle/>
          <a:p>
            <a:r>
              <a:rPr lang="de-AT" dirty="0"/>
              <a:t>Präsentationstitel</a:t>
            </a:r>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400"/>
          </a:xfrm>
        </p:spPr>
        <p:txBody>
          <a:bodyPr/>
          <a:lstStyle/>
          <a:p>
            <a:r>
              <a:rPr lang="de-DE" dirty="0"/>
              <a:t>Bild durch Klicken auf Symbol hinzufügen</a:t>
            </a:r>
          </a:p>
        </p:txBody>
      </p:sp>
      <p:sp>
        <p:nvSpPr>
          <p:cNvPr id="7" name="Textplatzhalter 6"/>
          <p:cNvSpPr>
            <a:spLocks noGrp="1"/>
          </p:cNvSpPr>
          <p:nvPr>
            <p:ph type="body" sz="quarter" idx="14"/>
          </p:nvPr>
        </p:nvSpPr>
        <p:spPr>
          <a:xfrm>
            <a:off x="4706125" y="2077200"/>
            <a:ext cx="3812400" cy="4064400"/>
          </a:xfrm>
        </p:spPr>
        <p:txBody>
          <a:bodyPr/>
          <a:lstStyle/>
          <a:p>
            <a:pPr lvl="0"/>
            <a:r>
              <a:rPr lang="de-DE" dirty="0"/>
              <a:t>Textmasterformat bearbeiten</a:t>
            </a:r>
          </a:p>
        </p:txBody>
      </p:sp>
    </p:spTree>
    <p:extLst>
      <p:ext uri="{BB962C8B-B14F-4D97-AF65-F5344CB8AC3E}">
        <p14:creationId xmlns:p14="http://schemas.microsoft.com/office/powerpoint/2010/main" val="894818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dirty="0"/>
              <a:t>Präsentationstitel</a:t>
            </a:r>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400"/>
          </a:xfrm>
        </p:spPr>
        <p:txBody>
          <a:bodyPr/>
          <a:lstStyle/>
          <a:p>
            <a:pPr lvl="0"/>
            <a:r>
              <a:rPr lang="de-DE" dirty="0"/>
              <a:t>Textmasterformat bearbeiten</a:t>
            </a:r>
          </a:p>
          <a:p>
            <a:pPr lvl="1"/>
            <a:r>
              <a:rPr lang="de-DE" dirty="0"/>
              <a:t>Zweite Ebene</a:t>
            </a:r>
          </a:p>
          <a:p>
            <a:pPr lvl="2"/>
            <a:r>
              <a:rPr lang="de-DE" dirty="0"/>
              <a:t>Dritte Ebene</a:t>
            </a:r>
          </a:p>
        </p:txBody>
      </p:sp>
      <p:sp>
        <p:nvSpPr>
          <p:cNvPr id="9" name="Inhaltsplatzhalter 7"/>
          <p:cNvSpPr>
            <a:spLocks noGrp="1"/>
          </p:cNvSpPr>
          <p:nvPr>
            <p:ph sz="quarter" idx="16"/>
          </p:nvPr>
        </p:nvSpPr>
        <p:spPr>
          <a:xfrm>
            <a:off x="4679950" y="2077200"/>
            <a:ext cx="3838575" cy="4064400"/>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3269184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9" name="Inhaltsplatzhalter 8"/>
          <p:cNvSpPr>
            <a:spLocks noGrp="1"/>
          </p:cNvSpPr>
          <p:nvPr>
            <p:ph sz="quarter" idx="13"/>
          </p:nvPr>
        </p:nvSpPr>
        <p:spPr>
          <a:xfrm>
            <a:off x="539750" y="2077200"/>
            <a:ext cx="7978775" cy="4064400"/>
          </a:xfrm>
        </p:spPr>
        <p:txBody>
          <a:bodyPr/>
          <a:lstStyle/>
          <a:p>
            <a:pPr lvl="0"/>
            <a:r>
              <a:rPr lang="de-DE" dirty="0"/>
              <a:t>Textmasterformat bearbeiten</a:t>
            </a:r>
          </a:p>
          <a:p>
            <a:pPr lvl="1"/>
            <a:r>
              <a:rPr lang="de-DE" dirty="0"/>
              <a:t>Zweite Ebene</a:t>
            </a:r>
          </a:p>
          <a:p>
            <a:pPr lvl="2"/>
            <a:r>
              <a:rPr lang="de-DE" dirty="0"/>
              <a:t>Dritte Ebene</a:t>
            </a:r>
          </a:p>
        </p:txBody>
      </p:sp>
      <p:sp>
        <p:nvSpPr>
          <p:cNvPr id="4" name="Fußzeilenplatzhalter 3"/>
          <p:cNvSpPr>
            <a:spLocks noGrp="1"/>
          </p:cNvSpPr>
          <p:nvPr>
            <p:ph type="ftr" sz="quarter" idx="11"/>
          </p:nvPr>
        </p:nvSpPr>
        <p:spPr/>
        <p:txBody>
          <a:bodyPr/>
          <a:lstStyle/>
          <a:p>
            <a:r>
              <a:rPr lang="de-AT" dirty="0"/>
              <a:t>Präsentationstitel</a:t>
            </a:r>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12217217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720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dirty="0"/>
              <a:t>Textmasterformat bearbeiten</a:t>
            </a:r>
          </a:p>
        </p:txBody>
      </p:sp>
    </p:spTree>
    <p:extLst>
      <p:ext uri="{BB962C8B-B14F-4D97-AF65-F5344CB8AC3E}">
        <p14:creationId xmlns:p14="http://schemas.microsoft.com/office/powerpoint/2010/main" val="103843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itat blau">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5283093" y="-4611029"/>
            <a:ext cx="11825868" cy="15767824"/>
          </a:xfrm>
          <a:prstGeom prst="ellipse">
            <a:avLst/>
          </a:prstGeom>
          <a:gradFill flip="none" rotWithShape="1">
            <a:gsLst>
              <a:gs pos="0">
                <a:schemeClr val="accent1">
                  <a:lumMod val="20000"/>
                  <a:lumOff val="80000"/>
                </a:schemeClr>
              </a:gs>
              <a:gs pos="70000">
                <a:schemeClr val="accent1">
                  <a:lumMod val="40000"/>
                  <a:lumOff val="60000"/>
                </a:schemeClr>
              </a:gs>
              <a:gs pos="97000">
                <a:schemeClr val="accent1">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solidFill>
                <a:schemeClr val="accent1">
                  <a:lumMod val="75000"/>
                </a:schemeClr>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628650" y="365126"/>
            <a:ext cx="5610458" cy="5991225"/>
          </a:xfrm>
          <a:prstGeom prst="rect">
            <a:avLst/>
          </a:prstGeom>
        </p:spPr>
        <p:txBody>
          <a:bodyPr/>
          <a:lstStyle>
            <a:lvl1pPr>
              <a:lnSpc>
                <a:spcPct val="110000"/>
              </a:lnSpc>
              <a:defRPr sz="3000" b="0" i="1">
                <a:solidFill>
                  <a:schemeClr val="accent1">
                    <a:lumMod val="75000"/>
                  </a:schemeClr>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447C85DA-DEB1-6B45-8BCE-A40D052CC8EC}"/>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1000" b="0">
                <a:solidFill>
                  <a:schemeClr val="tx1"/>
                </a:solidFill>
                <a:latin typeface="+mn-lt"/>
              </a:defRPr>
            </a:lvl1pPr>
          </a:lstStyle>
          <a:p>
            <a:fld id="{CDD6A526-6E93-4D44-80E5-3CEE2153CC52}" type="slidenum">
              <a:rPr lang="de-DE" smtClean="0"/>
              <a:pPr/>
              <a:t>‹Nr.›</a:t>
            </a:fld>
            <a:endParaRPr lang="de-DE" dirty="0">
              <a:latin typeface="+mn-lt"/>
            </a:endParaRPr>
          </a:p>
        </p:txBody>
      </p:sp>
      <p:sp>
        <p:nvSpPr>
          <p:cNvPr id="9" name="Fußzeilenplatzhalter 1">
            <a:extLst>
              <a:ext uri="{FF2B5EF4-FFF2-40B4-BE49-F238E27FC236}">
                <a16:creationId xmlns:a16="http://schemas.microsoft.com/office/drawing/2014/main" id="{F91EB983-D1FB-B445-B84F-A184C6CF1DEC}"/>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l">
              <a:defRPr sz="1000">
                <a:solidFill>
                  <a:schemeClr val="tx1"/>
                </a:solidFill>
              </a:defRPr>
            </a:lvl1pPr>
          </a:lstStyle>
          <a:p>
            <a:endParaRPr lang="de-DE" dirty="0"/>
          </a:p>
        </p:txBody>
      </p:sp>
    </p:spTree>
    <p:extLst>
      <p:ext uri="{BB962C8B-B14F-4D97-AF65-F5344CB8AC3E}">
        <p14:creationId xmlns:p14="http://schemas.microsoft.com/office/powerpoint/2010/main" val="284182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itat gelb">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5283900" y="-4611600"/>
            <a:ext cx="11825868" cy="15767824"/>
          </a:xfrm>
          <a:prstGeom prst="ellipse">
            <a:avLst/>
          </a:prstGeom>
          <a:gradFill flip="none" rotWithShape="1">
            <a:gsLst>
              <a:gs pos="0">
                <a:schemeClr val="accent2">
                  <a:lumMod val="20000"/>
                  <a:lumOff val="80000"/>
                </a:schemeClr>
              </a:gs>
              <a:gs pos="70000">
                <a:schemeClr val="accent2">
                  <a:lumMod val="40000"/>
                  <a:lumOff val="60000"/>
                </a:schemeClr>
              </a:gs>
              <a:gs pos="97000">
                <a:schemeClr val="accent2">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p>
            <a:pPr algn="ctr"/>
            <a:endParaRPr lang="de-DE" sz="1350" dirty="0">
              <a:solidFill>
                <a:schemeClr val="accent2"/>
              </a:solidFill>
            </a:endParaRPr>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628650" y="365126"/>
            <a:ext cx="5610458" cy="5991225"/>
          </a:xfrm>
          <a:prstGeom prst="rect">
            <a:avLst/>
          </a:prstGeom>
        </p:spPr>
        <p:txBody>
          <a:bodyPr/>
          <a:lstStyle>
            <a:lvl1pPr>
              <a:lnSpc>
                <a:spcPct val="110000"/>
              </a:lnSpc>
              <a:defRPr sz="3000" b="0" i="1">
                <a:solidFill>
                  <a:schemeClr val="accent2">
                    <a:lumMod val="75000"/>
                  </a:schemeClr>
                </a:solidFill>
                <a:latin typeface="Lucida Sans" panose="020B0602030504020204" pitchFamily="34" charset="77"/>
              </a:defRPr>
            </a:lvl1pPr>
          </a:lstStyle>
          <a:p>
            <a:r>
              <a:rPr lang="de-DE" dirty="0"/>
              <a:t>Zitat einfügen</a:t>
            </a:r>
          </a:p>
        </p:txBody>
      </p:sp>
      <p:sp>
        <p:nvSpPr>
          <p:cNvPr id="8" name="Foliennummernplatzhalter 5">
            <a:extLst>
              <a:ext uri="{FF2B5EF4-FFF2-40B4-BE49-F238E27FC236}">
                <a16:creationId xmlns:a16="http://schemas.microsoft.com/office/drawing/2014/main" id="{F98BA530-A311-C040-9ABA-9BC18ED001AA}"/>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1000" b="0">
                <a:solidFill>
                  <a:schemeClr val="tx1"/>
                </a:solidFill>
                <a:latin typeface="+mn-lt"/>
              </a:defRPr>
            </a:lvl1pPr>
          </a:lstStyle>
          <a:p>
            <a:fld id="{CDD6A526-6E93-4D44-80E5-3CEE2153CC52}" type="slidenum">
              <a:rPr lang="de-DE" smtClean="0"/>
              <a:pPr/>
              <a:t>‹Nr.›</a:t>
            </a:fld>
            <a:endParaRPr lang="de-DE" dirty="0">
              <a:latin typeface="+mn-lt"/>
            </a:endParaRPr>
          </a:p>
        </p:txBody>
      </p:sp>
      <p:sp>
        <p:nvSpPr>
          <p:cNvPr id="9" name="Fußzeilenplatzhalter 1">
            <a:extLst>
              <a:ext uri="{FF2B5EF4-FFF2-40B4-BE49-F238E27FC236}">
                <a16:creationId xmlns:a16="http://schemas.microsoft.com/office/drawing/2014/main" id="{50C63A5F-98A6-CA4A-A64B-AAF1AD280B8B}"/>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l">
              <a:defRPr sz="1000">
                <a:solidFill>
                  <a:schemeClr val="tx1"/>
                </a:solidFill>
              </a:defRPr>
            </a:lvl1pPr>
          </a:lstStyle>
          <a:p>
            <a:endParaRPr lang="de-DE" dirty="0"/>
          </a:p>
        </p:txBody>
      </p:sp>
    </p:spTree>
    <p:extLst>
      <p:ext uri="{BB962C8B-B14F-4D97-AF65-F5344CB8AC3E}">
        <p14:creationId xmlns:p14="http://schemas.microsoft.com/office/powerpoint/2010/main" val="29029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itat ro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9041BA2-1767-C94D-ADB1-D68E5BCF4DED}"/>
              </a:ext>
            </a:extLst>
          </p:cNvPr>
          <p:cNvSpPr/>
          <p:nvPr userDrawn="1"/>
        </p:nvSpPr>
        <p:spPr>
          <a:xfrm>
            <a:off x="-5284284" y="-4611600"/>
            <a:ext cx="11825868" cy="15767824"/>
          </a:xfrm>
          <a:prstGeom prst="ellipse">
            <a:avLst/>
          </a:prstGeom>
          <a:gradFill flip="none" rotWithShape="1">
            <a:gsLst>
              <a:gs pos="0">
                <a:schemeClr val="accent3">
                  <a:lumMod val="20000"/>
                  <a:lumOff val="80000"/>
                </a:schemeClr>
              </a:gs>
              <a:gs pos="69000">
                <a:schemeClr val="accent3">
                  <a:lumMod val="40000"/>
                  <a:lumOff val="60000"/>
                </a:schemeClr>
              </a:gs>
              <a:gs pos="97000">
                <a:schemeClr val="accent3">
                  <a:lumMod val="60000"/>
                  <a:lumOff val="4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2" name="Titel 1">
            <a:extLst>
              <a:ext uri="{FF2B5EF4-FFF2-40B4-BE49-F238E27FC236}">
                <a16:creationId xmlns:a16="http://schemas.microsoft.com/office/drawing/2014/main" id="{72BEEE30-E729-CD45-8D57-FF609FB4882B}"/>
              </a:ext>
            </a:extLst>
          </p:cNvPr>
          <p:cNvSpPr>
            <a:spLocks noGrp="1"/>
          </p:cNvSpPr>
          <p:nvPr>
            <p:ph type="title" hasCustomPrompt="1"/>
          </p:nvPr>
        </p:nvSpPr>
        <p:spPr>
          <a:xfrm>
            <a:off x="628650" y="365126"/>
            <a:ext cx="5610458" cy="5991225"/>
          </a:xfrm>
          <a:prstGeom prst="rect">
            <a:avLst/>
          </a:prstGeom>
        </p:spPr>
        <p:txBody>
          <a:bodyPr/>
          <a:lstStyle>
            <a:lvl1pPr>
              <a:lnSpc>
                <a:spcPct val="110000"/>
              </a:lnSpc>
              <a:defRPr sz="3000" b="0" i="1">
                <a:solidFill>
                  <a:schemeClr val="accent3">
                    <a:lumMod val="75000"/>
                  </a:schemeClr>
                </a:solidFill>
                <a:latin typeface="Lucida Sans" panose="020B0602030504020204" pitchFamily="34" charset="77"/>
              </a:defRPr>
            </a:lvl1pPr>
          </a:lstStyle>
          <a:p>
            <a:r>
              <a:rPr lang="de-DE" dirty="0"/>
              <a:t>Zitat einfügen</a:t>
            </a:r>
          </a:p>
        </p:txBody>
      </p:sp>
      <p:sp>
        <p:nvSpPr>
          <p:cNvPr id="7" name="Foliennummernplatzhalter 5">
            <a:extLst>
              <a:ext uri="{FF2B5EF4-FFF2-40B4-BE49-F238E27FC236}">
                <a16:creationId xmlns:a16="http://schemas.microsoft.com/office/drawing/2014/main" id="{87206C18-D085-A341-A490-DCA32D7A84BF}"/>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1000" b="0">
                <a:solidFill>
                  <a:schemeClr val="tx1"/>
                </a:solidFill>
                <a:latin typeface="+mn-lt"/>
              </a:defRPr>
            </a:lvl1pPr>
          </a:lstStyle>
          <a:p>
            <a:fld id="{CDD6A526-6E93-4D44-80E5-3CEE2153CC52}" type="slidenum">
              <a:rPr lang="de-DE" smtClean="0"/>
              <a:pPr/>
              <a:t>‹Nr.›</a:t>
            </a:fld>
            <a:endParaRPr lang="de-DE" dirty="0">
              <a:latin typeface="+mn-lt"/>
            </a:endParaRPr>
          </a:p>
        </p:txBody>
      </p:sp>
      <p:sp>
        <p:nvSpPr>
          <p:cNvPr id="8" name="Fußzeilenplatzhalter 1">
            <a:extLst>
              <a:ext uri="{FF2B5EF4-FFF2-40B4-BE49-F238E27FC236}">
                <a16:creationId xmlns:a16="http://schemas.microsoft.com/office/drawing/2014/main" id="{2E0BE613-2579-1346-9D30-812D06A079CA}"/>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l">
              <a:defRPr sz="1000">
                <a:solidFill>
                  <a:schemeClr val="tx1"/>
                </a:solidFill>
              </a:defRPr>
            </a:lvl1pPr>
          </a:lstStyle>
          <a:p>
            <a:endParaRPr lang="de-DE" dirty="0"/>
          </a:p>
        </p:txBody>
      </p:sp>
    </p:spTree>
    <p:extLst>
      <p:ext uri="{BB962C8B-B14F-4D97-AF65-F5344CB8AC3E}">
        <p14:creationId xmlns:p14="http://schemas.microsoft.com/office/powerpoint/2010/main" val="973583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rei Inhalte mi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7932B1-0ED1-A14B-9FEB-FE55EB667FF2}"/>
              </a:ext>
            </a:extLst>
          </p:cNvPr>
          <p:cNvSpPr>
            <a:spLocks noGrp="1"/>
          </p:cNvSpPr>
          <p:nvPr>
            <p:ph type="title"/>
          </p:nvPr>
        </p:nvSpPr>
        <p:spPr>
          <a:xfrm>
            <a:off x="628650" y="365126"/>
            <a:ext cx="78867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D37581A3-232D-8D47-BD7B-5F2692020390}"/>
              </a:ext>
            </a:extLst>
          </p:cNvPr>
          <p:cNvSpPr>
            <a:spLocks noGrp="1"/>
          </p:cNvSpPr>
          <p:nvPr>
            <p:ph sz="half" idx="1" hasCustomPrompt="1"/>
          </p:nvPr>
        </p:nvSpPr>
        <p:spPr>
          <a:xfrm>
            <a:off x="628650" y="3429000"/>
            <a:ext cx="2400300" cy="2747963"/>
          </a:xfrm>
        </p:spPr>
        <p:txBody>
          <a:bodyPr>
            <a:normAutofit/>
          </a:bodyPr>
          <a:lstStyle>
            <a:lvl1pPr marL="0" indent="0">
              <a:buFont typeface="Arial" panose="020B0604020202020204" pitchFamily="34" charset="0"/>
              <a:buNone/>
              <a:defRPr sz="1350" b="1">
                <a:solidFill>
                  <a:schemeClr val="tx2"/>
                </a:solidFill>
              </a:defRPr>
            </a:lvl1pPr>
            <a:lvl2pPr marL="172800" indent="-171450">
              <a:buFont typeface="Systemschrift Normal"/>
              <a:buChar char="●"/>
              <a:defRPr sz="1200"/>
            </a:lvl2pPr>
            <a:lvl3pPr marL="367200">
              <a:defRPr sz="900"/>
            </a:lvl3pPr>
            <a:lvl4pPr>
              <a:defRPr sz="825"/>
            </a:lvl4pPr>
            <a:lvl5pPr>
              <a:defRPr sz="825"/>
            </a:lvl5pPr>
          </a:lstStyle>
          <a:p>
            <a:pPr lvl="0"/>
            <a:r>
              <a:rPr lang="de-DE" dirty="0"/>
              <a:t>Kleiner Titel</a:t>
            </a:r>
          </a:p>
          <a:p>
            <a:pPr lvl="1"/>
            <a:r>
              <a:rPr lang="de-DE" dirty="0" err="1"/>
              <a:t>Bulletpoint</a:t>
            </a:r>
            <a:endParaRPr lang="de-DE" dirty="0"/>
          </a:p>
        </p:txBody>
      </p:sp>
      <p:sp>
        <p:nvSpPr>
          <p:cNvPr id="15" name="Bildplatzhalter 14">
            <a:extLst>
              <a:ext uri="{FF2B5EF4-FFF2-40B4-BE49-F238E27FC236}">
                <a16:creationId xmlns:a16="http://schemas.microsoft.com/office/drawing/2014/main" id="{382F1A54-CED4-A348-91CD-D0D23609830C}"/>
              </a:ext>
            </a:extLst>
          </p:cNvPr>
          <p:cNvSpPr>
            <a:spLocks noGrp="1"/>
          </p:cNvSpPr>
          <p:nvPr>
            <p:ph type="pic" sz="quarter" idx="15"/>
          </p:nvPr>
        </p:nvSpPr>
        <p:spPr>
          <a:xfrm>
            <a:off x="629841" y="1870076"/>
            <a:ext cx="2399109"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6" name="Bildplatzhalter 14">
            <a:extLst>
              <a:ext uri="{FF2B5EF4-FFF2-40B4-BE49-F238E27FC236}">
                <a16:creationId xmlns:a16="http://schemas.microsoft.com/office/drawing/2014/main" id="{B8E9EC0E-12A9-AF40-82D0-8D28600980F9}"/>
              </a:ext>
            </a:extLst>
          </p:cNvPr>
          <p:cNvSpPr>
            <a:spLocks noGrp="1"/>
          </p:cNvSpPr>
          <p:nvPr>
            <p:ph type="pic" sz="quarter" idx="16"/>
          </p:nvPr>
        </p:nvSpPr>
        <p:spPr>
          <a:xfrm>
            <a:off x="3336947" y="1870076"/>
            <a:ext cx="2399109"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7" name="Bildplatzhalter 14">
            <a:extLst>
              <a:ext uri="{FF2B5EF4-FFF2-40B4-BE49-F238E27FC236}">
                <a16:creationId xmlns:a16="http://schemas.microsoft.com/office/drawing/2014/main" id="{BDB4BA3F-28B1-724A-BF1D-9B523B0C948D}"/>
              </a:ext>
            </a:extLst>
          </p:cNvPr>
          <p:cNvSpPr>
            <a:spLocks noGrp="1"/>
          </p:cNvSpPr>
          <p:nvPr>
            <p:ph type="pic" sz="quarter" idx="17"/>
          </p:nvPr>
        </p:nvSpPr>
        <p:spPr>
          <a:xfrm>
            <a:off x="6116241" y="1870076"/>
            <a:ext cx="2399109" cy="1379535"/>
          </a:xfrm>
          <a:solidFill>
            <a:schemeClr val="bg2"/>
          </a:solidFill>
        </p:spPr>
        <p:txBody>
          <a:bodyPr anchor="ctr"/>
          <a:lstStyle>
            <a:lvl1pPr marL="0" indent="0" algn="ctr">
              <a:buFontTx/>
              <a:buNone/>
              <a:defRPr/>
            </a:lvl1pPr>
          </a:lstStyle>
          <a:p>
            <a:r>
              <a:rPr lang="de-DE"/>
              <a:t>Bild durch Klicken auf Symbol hinzufügen</a:t>
            </a:r>
          </a:p>
        </p:txBody>
      </p:sp>
      <p:sp>
        <p:nvSpPr>
          <p:cNvPr id="19" name="Inhaltsplatzhalter 2">
            <a:extLst>
              <a:ext uri="{FF2B5EF4-FFF2-40B4-BE49-F238E27FC236}">
                <a16:creationId xmlns:a16="http://schemas.microsoft.com/office/drawing/2014/main" id="{412B9ADD-482A-F94D-8FCE-074932158562}"/>
              </a:ext>
            </a:extLst>
          </p:cNvPr>
          <p:cNvSpPr>
            <a:spLocks noGrp="1"/>
          </p:cNvSpPr>
          <p:nvPr>
            <p:ph sz="half" idx="18" hasCustomPrompt="1"/>
          </p:nvPr>
        </p:nvSpPr>
        <p:spPr>
          <a:xfrm>
            <a:off x="3327318" y="3429000"/>
            <a:ext cx="2400300" cy="2747963"/>
          </a:xfrm>
        </p:spPr>
        <p:txBody>
          <a:bodyPr>
            <a:normAutofit/>
          </a:bodyPr>
          <a:lstStyle>
            <a:lvl1pPr marL="0" indent="0">
              <a:buFont typeface="Arial" panose="020B0604020202020204" pitchFamily="34" charset="0"/>
              <a:buNone/>
              <a:defRPr sz="1350" b="1">
                <a:solidFill>
                  <a:schemeClr val="tx2"/>
                </a:solidFill>
              </a:defRPr>
            </a:lvl1pPr>
            <a:lvl2pPr marL="172800" indent="-171450">
              <a:buFont typeface="Systemschrift Normal"/>
              <a:buChar char="●"/>
              <a:defRPr sz="1200"/>
            </a:lvl2pPr>
            <a:lvl3pPr marL="367200">
              <a:defRPr sz="900"/>
            </a:lvl3pPr>
            <a:lvl4pPr>
              <a:defRPr sz="825"/>
            </a:lvl4pPr>
            <a:lvl5pPr>
              <a:defRPr sz="825"/>
            </a:lvl5pPr>
          </a:lstStyle>
          <a:p>
            <a:pPr lvl="0"/>
            <a:r>
              <a:rPr lang="de-DE" dirty="0"/>
              <a:t>Kleiner Titel</a:t>
            </a:r>
          </a:p>
          <a:p>
            <a:pPr lvl="1"/>
            <a:r>
              <a:rPr lang="de-DE" dirty="0" err="1"/>
              <a:t>Bulletpoint</a:t>
            </a:r>
            <a:endParaRPr lang="de-DE" dirty="0"/>
          </a:p>
        </p:txBody>
      </p:sp>
      <p:sp>
        <p:nvSpPr>
          <p:cNvPr id="20" name="Inhaltsplatzhalter 2">
            <a:extLst>
              <a:ext uri="{FF2B5EF4-FFF2-40B4-BE49-F238E27FC236}">
                <a16:creationId xmlns:a16="http://schemas.microsoft.com/office/drawing/2014/main" id="{AC723280-0835-1446-951F-7EF575BF5C88}"/>
              </a:ext>
            </a:extLst>
          </p:cNvPr>
          <p:cNvSpPr>
            <a:spLocks noGrp="1"/>
          </p:cNvSpPr>
          <p:nvPr>
            <p:ph sz="half" idx="19" hasCustomPrompt="1"/>
          </p:nvPr>
        </p:nvSpPr>
        <p:spPr>
          <a:xfrm>
            <a:off x="6123957" y="3429000"/>
            <a:ext cx="2400300" cy="2747963"/>
          </a:xfrm>
        </p:spPr>
        <p:txBody>
          <a:bodyPr>
            <a:normAutofit/>
          </a:bodyPr>
          <a:lstStyle>
            <a:lvl1pPr marL="0" indent="0">
              <a:buFont typeface="Arial" panose="020B0604020202020204" pitchFamily="34" charset="0"/>
              <a:buNone/>
              <a:defRPr sz="1350" b="1">
                <a:solidFill>
                  <a:schemeClr val="tx2"/>
                </a:solidFill>
              </a:defRPr>
            </a:lvl1pPr>
            <a:lvl2pPr marL="172800" indent="-171450">
              <a:buFont typeface="Systemschrift Normal"/>
              <a:buChar char="●"/>
              <a:defRPr sz="1200"/>
            </a:lvl2pPr>
            <a:lvl3pPr marL="367200">
              <a:defRPr sz="900"/>
            </a:lvl3pPr>
            <a:lvl4pPr>
              <a:defRPr sz="825"/>
            </a:lvl4pPr>
            <a:lvl5pPr>
              <a:defRPr sz="825"/>
            </a:lvl5pPr>
          </a:lstStyle>
          <a:p>
            <a:pPr lvl="0"/>
            <a:r>
              <a:rPr lang="de-DE" dirty="0"/>
              <a:t>Kleiner Titel</a:t>
            </a:r>
          </a:p>
          <a:p>
            <a:pPr lvl="1"/>
            <a:r>
              <a:rPr lang="de-DE" dirty="0" err="1"/>
              <a:t>Bulletpoint</a:t>
            </a:r>
            <a:endParaRPr lang="de-DE" dirty="0"/>
          </a:p>
        </p:txBody>
      </p:sp>
      <p:sp>
        <p:nvSpPr>
          <p:cNvPr id="11" name="Textplatzhalter 10">
            <a:extLst>
              <a:ext uri="{FF2B5EF4-FFF2-40B4-BE49-F238E27FC236}">
                <a16:creationId xmlns:a16="http://schemas.microsoft.com/office/drawing/2014/main" id="{E817565B-4F57-394C-A967-E7203684F5F8}"/>
              </a:ext>
            </a:extLst>
          </p:cNvPr>
          <p:cNvSpPr>
            <a:spLocks noGrp="1"/>
          </p:cNvSpPr>
          <p:nvPr>
            <p:ph type="body" sz="quarter" idx="20" hasCustomPrompt="1"/>
          </p:nvPr>
        </p:nvSpPr>
        <p:spPr>
          <a:xfrm rot="16200000">
            <a:off x="7093905" y="3350680"/>
            <a:ext cx="3092739" cy="131529"/>
          </a:xfrm>
        </p:spPr>
        <p:txBody>
          <a:bodyPr anchor="t">
            <a:noAutofit/>
          </a:bodyPr>
          <a:lstStyle>
            <a:lvl1pPr marL="0" indent="0" algn="r">
              <a:buFontTx/>
              <a:buNone/>
              <a:defRPr sz="600"/>
            </a:lvl1pPr>
            <a:lvl2pPr marL="342900" indent="0" algn="r">
              <a:buFontTx/>
              <a:buNone/>
              <a:defRPr sz="900"/>
            </a:lvl2pPr>
            <a:lvl3pPr marL="685800" indent="0" algn="r">
              <a:buFontTx/>
              <a:buNone/>
              <a:defRPr sz="900"/>
            </a:lvl3pPr>
            <a:lvl4pPr marL="1028700" indent="0" algn="r">
              <a:buFontTx/>
              <a:buNone/>
              <a:defRPr sz="900"/>
            </a:lvl4pPr>
            <a:lvl5pPr marL="1371600" indent="0" algn="r">
              <a:buFontTx/>
              <a:buNone/>
              <a:defRPr sz="900"/>
            </a:lvl5pPr>
          </a:lstStyle>
          <a:p>
            <a:pPr lvl="0"/>
            <a:r>
              <a:rPr lang="de-DE" dirty="0"/>
              <a:t>© </a:t>
            </a:r>
            <a:r>
              <a:rPr lang="de-DE" dirty="0" err="1"/>
              <a:t>Fotocredit</a:t>
            </a:r>
            <a:r>
              <a:rPr lang="de-DE" dirty="0"/>
              <a:t> für alle 3 Bilder</a:t>
            </a:r>
          </a:p>
        </p:txBody>
      </p:sp>
      <p:sp>
        <p:nvSpPr>
          <p:cNvPr id="14" name="Foliennummernplatzhalter 5">
            <a:extLst>
              <a:ext uri="{FF2B5EF4-FFF2-40B4-BE49-F238E27FC236}">
                <a16:creationId xmlns:a16="http://schemas.microsoft.com/office/drawing/2014/main" id="{272432DD-FFE6-E14E-8F9E-FEF627453ED3}"/>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750" b="0">
                <a:solidFill>
                  <a:schemeClr val="tx1">
                    <a:tint val="75000"/>
                  </a:schemeClr>
                </a:solidFill>
                <a:latin typeface="Lucida Sans" panose="020B0602030504020204" pitchFamily="34" charset="77"/>
              </a:defRPr>
            </a:lvl1pPr>
          </a:lstStyle>
          <a:p>
            <a:fld id="{CDD6A526-6E93-4D44-80E5-3CEE2153CC52}" type="slidenum">
              <a:rPr lang="de-DE" smtClean="0"/>
              <a:pPr/>
              <a:t>‹Nr.›</a:t>
            </a:fld>
            <a:endParaRPr lang="de-DE" dirty="0"/>
          </a:p>
        </p:txBody>
      </p:sp>
      <p:sp>
        <p:nvSpPr>
          <p:cNvPr id="18" name="Fußzeilenplatzhalter 1">
            <a:extLst>
              <a:ext uri="{FF2B5EF4-FFF2-40B4-BE49-F238E27FC236}">
                <a16:creationId xmlns:a16="http://schemas.microsoft.com/office/drawing/2014/main" id="{39EB016A-EA91-0D47-8F43-F112D43AE0E3}"/>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l">
              <a:defRPr sz="900">
                <a:solidFill>
                  <a:schemeClr val="tx1">
                    <a:tint val="75000"/>
                  </a:schemeClr>
                </a:solidFill>
              </a:defRPr>
            </a:lvl1pPr>
          </a:lstStyle>
          <a:p>
            <a:r>
              <a:rPr lang="de-DE"/>
              <a:t>Fußzeile Beispiel ı 1. Jänner 2022</a:t>
            </a:r>
            <a:endParaRPr lang="de-DE" dirty="0"/>
          </a:p>
        </p:txBody>
      </p:sp>
    </p:spTree>
    <p:extLst>
      <p:ext uri="{BB962C8B-B14F-4D97-AF65-F5344CB8AC3E}">
        <p14:creationId xmlns:p14="http://schemas.microsoft.com/office/powerpoint/2010/main" val="427357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elfolie">
    <p:spTree>
      <p:nvGrpSpPr>
        <p:cNvPr id="1" name=""/>
        <p:cNvGrpSpPr/>
        <p:nvPr/>
      </p:nvGrpSpPr>
      <p:grpSpPr>
        <a:xfrm>
          <a:off x="0" y="0"/>
          <a:ext cx="0" cy="0"/>
          <a:chOff x="0" y="0"/>
          <a:chExt cx="0" cy="0"/>
        </a:xfrm>
      </p:grpSpPr>
      <p:pic>
        <p:nvPicPr>
          <p:cNvPr id="4" name="Bild 4" descr="goeg_logo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4788" y="179388"/>
            <a:ext cx="371633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3"/>
          <p:cNvSpPr>
            <a:spLocks noGrp="1"/>
          </p:cNvSpPr>
          <p:nvPr>
            <p:ph type="body" sz="quarter" idx="13"/>
          </p:nvPr>
        </p:nvSpPr>
        <p:spPr>
          <a:xfrm>
            <a:off x="467518" y="4077072"/>
            <a:ext cx="8208938" cy="864096"/>
          </a:xfrm>
        </p:spPr>
        <p:txBody>
          <a:bodyPr/>
          <a:lstStyle>
            <a:lvl1pPr>
              <a:buNone/>
              <a:defRPr sz="2000" baseline="0"/>
            </a:lvl1pPr>
          </a:lstStyle>
          <a:p>
            <a:pPr lvl="0"/>
            <a:r>
              <a:rPr lang="de-DE"/>
              <a:t>Textmasterformate durch Klicken bearbeiten</a:t>
            </a:r>
          </a:p>
          <a:p>
            <a:pPr lvl="1"/>
            <a:r>
              <a:rPr lang="de-DE"/>
              <a:t>Zweite Ebene</a:t>
            </a:r>
          </a:p>
        </p:txBody>
      </p:sp>
      <p:sp>
        <p:nvSpPr>
          <p:cNvPr id="17" name="Titel 16"/>
          <p:cNvSpPr>
            <a:spLocks noGrp="1"/>
          </p:cNvSpPr>
          <p:nvPr>
            <p:ph type="title"/>
          </p:nvPr>
        </p:nvSpPr>
        <p:spPr>
          <a:xfrm>
            <a:off x="446856" y="1790204"/>
            <a:ext cx="8229600" cy="774700"/>
          </a:xfrm>
        </p:spPr>
        <p:txBody>
          <a:bodyPr/>
          <a:lstStyle>
            <a:lvl1pPr>
              <a:defRPr sz="3200"/>
            </a:lvl1pPr>
          </a:lstStyle>
          <a:p>
            <a:r>
              <a:rPr lang="de-DE"/>
              <a:t>Titelmasterformat durch Klicken bearbeiten</a:t>
            </a:r>
            <a:endParaRPr lang="de-AT" dirty="0"/>
          </a:p>
        </p:txBody>
      </p:sp>
      <p:sp>
        <p:nvSpPr>
          <p:cNvPr id="5" name="Datumsplatzhalter 3"/>
          <p:cNvSpPr>
            <a:spLocks noGrp="1"/>
          </p:cNvSpPr>
          <p:nvPr>
            <p:ph type="dt" sz="half" idx="14"/>
          </p:nvPr>
        </p:nvSpPr>
        <p:spPr/>
        <p:txBody>
          <a:bodyPr/>
          <a:lstStyle>
            <a:lvl1pPr>
              <a:defRPr sz="1000"/>
            </a:lvl1pPr>
          </a:lstStyle>
          <a:p>
            <a:pPr>
              <a:defRPr/>
            </a:pPr>
            <a:fld id="{0F8D32F4-BBBD-4BE9-ACC3-0EE1A65E4FC4}" type="datetime1">
              <a:rPr lang="de-DE"/>
              <a:pPr>
                <a:defRPr/>
              </a:pPr>
              <a:t>04.10.2022</a:t>
            </a:fld>
            <a:endParaRPr lang="de-AT" dirty="0"/>
          </a:p>
        </p:txBody>
      </p:sp>
      <p:sp>
        <p:nvSpPr>
          <p:cNvPr id="6" name="Fußzeilenplatzhalter 4"/>
          <p:cNvSpPr>
            <a:spLocks noGrp="1"/>
          </p:cNvSpPr>
          <p:nvPr>
            <p:ph type="ftr" sz="quarter" idx="15"/>
          </p:nvPr>
        </p:nvSpPr>
        <p:spPr/>
        <p:txBody>
          <a:bodyPr/>
          <a:lstStyle>
            <a:lvl1pPr>
              <a:defRPr sz="1000"/>
            </a:lvl1pPr>
          </a:lstStyle>
          <a:p>
            <a:pPr>
              <a:defRPr/>
            </a:pPr>
            <a:endParaRPr lang="de-AT"/>
          </a:p>
        </p:txBody>
      </p:sp>
      <p:sp>
        <p:nvSpPr>
          <p:cNvPr id="7" name="Foliennummernplatzhalter 5"/>
          <p:cNvSpPr>
            <a:spLocks noGrp="1"/>
          </p:cNvSpPr>
          <p:nvPr>
            <p:ph type="sldNum" sz="quarter" idx="16"/>
          </p:nvPr>
        </p:nvSpPr>
        <p:spPr/>
        <p:txBody>
          <a:bodyPr/>
          <a:lstStyle>
            <a:lvl1pPr>
              <a:defRPr/>
            </a:lvl1pPr>
          </a:lstStyle>
          <a:p>
            <a:pPr>
              <a:defRPr/>
            </a:pPr>
            <a:fld id="{F6213284-A33A-4EEB-9D81-7B11EA1F313F}" type="slidenum">
              <a:rPr lang="de-AT" altLang="de-DE"/>
              <a:pPr>
                <a:defRPr/>
              </a:pPr>
              <a:t>‹Nr.›</a:t>
            </a:fld>
            <a:endParaRPr lang="de-AT" altLang="de-DE"/>
          </a:p>
        </p:txBody>
      </p:sp>
    </p:spTree>
    <p:extLst>
      <p:ext uri="{BB962C8B-B14F-4D97-AF65-F5344CB8AC3E}">
        <p14:creationId xmlns:p14="http://schemas.microsoft.com/office/powerpoint/2010/main" val="188084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slideLayout" Target="../slideLayouts/slideLayout13.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jpeg"/><Relationship Id="rId4" Type="http://schemas.openxmlformats.org/officeDocument/2006/relationships/slideLayout" Target="../slideLayouts/slideLayout20.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9.jpeg"/><Relationship Id="rId5" Type="http://schemas.openxmlformats.org/officeDocument/2006/relationships/slideLayout" Target="../slideLayouts/slideLayout28.xml"/><Relationship Id="rId10" Type="http://schemas.openxmlformats.org/officeDocument/2006/relationships/image" Target="../media/image4.png"/><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6.png"/><Relationship Id="rId4" Type="http://schemas.openxmlformats.org/officeDocument/2006/relationships/slideLayout" Target="../slideLayouts/slideLayout34.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6.png"/><Relationship Id="rId4" Type="http://schemas.openxmlformats.org/officeDocument/2006/relationships/slideLayout" Target="../slideLayouts/slideLayout4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0" tIns="0" rIns="0" bIns="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7" name="Grafik 6">
            <a:extLst>
              <a:ext uri="{FF2B5EF4-FFF2-40B4-BE49-F238E27FC236}">
                <a16:creationId xmlns:a16="http://schemas.microsoft.com/office/drawing/2014/main" id="{53E15E03-B046-BD43-9948-4739032C7B8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6851841" y="6423025"/>
            <a:ext cx="1642872" cy="298704"/>
          </a:xfrm>
          <a:prstGeom prst="rect">
            <a:avLst/>
          </a:prstGeom>
        </p:spPr>
      </p:pic>
      <p:sp>
        <p:nvSpPr>
          <p:cNvPr id="14" name="Foliennummernplatzhalter 5">
            <a:extLst>
              <a:ext uri="{FF2B5EF4-FFF2-40B4-BE49-F238E27FC236}">
                <a16:creationId xmlns:a16="http://schemas.microsoft.com/office/drawing/2014/main" id="{963F0D62-FE2A-4C72-BC7B-E3D7299D2C97}"/>
              </a:ext>
            </a:extLst>
          </p:cNvPr>
          <p:cNvSpPr>
            <a:spLocks noGrp="1"/>
          </p:cNvSpPr>
          <p:nvPr>
            <p:ph type="sldNum" sz="quarter" idx="4"/>
          </p:nvPr>
        </p:nvSpPr>
        <p:spPr>
          <a:xfrm>
            <a:off x="629842" y="6356351"/>
            <a:ext cx="437924" cy="365125"/>
          </a:xfrm>
          <a:prstGeom prst="rect">
            <a:avLst/>
          </a:prstGeom>
        </p:spPr>
        <p:txBody>
          <a:bodyPr vert="horz" lIns="0" tIns="0" rIns="0" bIns="0" rtlCol="0" anchor="ctr"/>
          <a:lstStyle>
            <a:lvl1pPr algn="l">
              <a:lnSpc>
                <a:spcPct val="110000"/>
              </a:lnSpc>
              <a:defRPr sz="1000" b="0">
                <a:solidFill>
                  <a:schemeClr val="tx1">
                    <a:tint val="75000"/>
                  </a:schemeClr>
                </a:solidFill>
                <a:latin typeface="+mn-lt"/>
              </a:defRPr>
            </a:lvl1pPr>
          </a:lstStyle>
          <a:p>
            <a:fld id="{CDD6A526-6E93-4D44-80E5-3CEE2153CC52}" type="slidenum">
              <a:rPr lang="de-DE" smtClean="0"/>
              <a:pPr/>
              <a:t>‹Nr.›</a:t>
            </a:fld>
            <a:endParaRPr lang="de-DE" dirty="0">
              <a:latin typeface="+mn-lt"/>
            </a:endParaRPr>
          </a:p>
        </p:txBody>
      </p:sp>
      <p:sp>
        <p:nvSpPr>
          <p:cNvPr id="15" name="Fußzeilenplatzhalter 1">
            <a:extLst>
              <a:ext uri="{FF2B5EF4-FFF2-40B4-BE49-F238E27FC236}">
                <a16:creationId xmlns:a16="http://schemas.microsoft.com/office/drawing/2014/main" id="{8454EA46-E832-4E39-BD91-400CB3D340E6}"/>
              </a:ext>
            </a:extLst>
          </p:cNvPr>
          <p:cNvSpPr>
            <a:spLocks noGrp="1"/>
          </p:cNvSpPr>
          <p:nvPr>
            <p:ph type="ftr" sz="quarter" idx="3"/>
          </p:nvPr>
        </p:nvSpPr>
        <p:spPr>
          <a:xfrm>
            <a:off x="1160748" y="6356351"/>
            <a:ext cx="4850130" cy="365125"/>
          </a:xfrm>
          <a:prstGeom prst="rect">
            <a:avLst/>
          </a:prstGeom>
        </p:spPr>
        <p:txBody>
          <a:bodyPr vert="horz" lIns="0" tIns="0" rIns="0" bIns="0" rtlCol="0" anchor="ctr"/>
          <a:lstStyle>
            <a:lvl1pPr algn="ctr">
              <a:defRPr sz="1000">
                <a:solidFill>
                  <a:schemeClr val="tx1">
                    <a:tint val="75000"/>
                  </a:schemeClr>
                </a:solidFill>
              </a:defRPr>
            </a:lvl1pPr>
          </a:lstStyle>
          <a:p>
            <a:pPr algn="l"/>
            <a:endParaRPr lang="de-DE" dirty="0"/>
          </a:p>
        </p:txBody>
      </p:sp>
    </p:spTree>
    <p:extLst>
      <p:ext uri="{BB962C8B-B14F-4D97-AF65-F5344CB8AC3E}">
        <p14:creationId xmlns:p14="http://schemas.microsoft.com/office/powerpoint/2010/main" val="1139083548"/>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 id="2147483694" r:id="rId4"/>
    <p:sldLayoutId id="2147483673" r:id="rId5"/>
    <p:sldLayoutId id="2147483674" r:id="rId6"/>
    <p:sldLayoutId id="2147483675" r:id="rId7"/>
    <p:sldLayoutId id="2147483736" r:id="rId8"/>
    <p:sldLayoutId id="2147483737" r:id="rId9"/>
  </p:sldLayoutIdLst>
  <p:hf sldNum="0" hdr="0" ftr="0" dt="0"/>
  <p:txStyles>
    <p:titleStyle>
      <a:lvl1pPr algn="l" defTabSz="914400" rtl="0" eaLnBrk="1" latinLnBrk="0" hangingPunct="1">
        <a:lnSpc>
          <a:spcPct val="90000"/>
        </a:lnSpc>
        <a:spcBef>
          <a:spcPct val="0"/>
        </a:spcBef>
        <a:buNone/>
        <a:defRPr sz="3200" kern="1200">
          <a:solidFill>
            <a:schemeClr val="tx2"/>
          </a:solidFill>
          <a:latin typeface="Lucida Sans" panose="020B0602030504020204" pitchFamily="34" charset="77"/>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97" userDrawn="1">
          <p15:clr>
            <a:srgbClr val="F26B43"/>
          </p15:clr>
        </p15:guide>
        <p15:guide id="4" pos="53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93536"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00"/>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7200"/>
            <a:ext cx="7978525" cy="4068000"/>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latin typeface="Calibri" panose="020F0502020204030204" pitchFamily="34" charset="0"/>
                <a:cs typeface="Calibri" panose="020F0502020204030204" pitchFamily="34" charset="0"/>
              </a:defRPr>
            </a:lvl1pPr>
          </a:lstStyle>
          <a:p>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latin typeface="Calibri" panose="020F0502020204030204" pitchFamily="34" charset="0"/>
                <a:cs typeface="Calibri" panose="020F0502020204030204" pitchFamily="34" charset="0"/>
              </a:defRPr>
            </a:lvl1pPr>
          </a:lstStyle>
          <a:p>
            <a:fld id="{1206269C-C24E-4E80-9A4B-E7E19BB59A67}" type="slidenum">
              <a:rPr lang="de-AT" smtClean="0"/>
              <a:pPr/>
              <a:t>‹Nr.›</a:t>
            </a:fld>
            <a:endParaRPr lang="de-AT" dirty="0"/>
          </a:p>
        </p:txBody>
      </p:sp>
      <p:sp>
        <p:nvSpPr>
          <p:cNvPr id="10" name="Textfeld 9"/>
          <p:cNvSpPr txBox="1"/>
          <p:nvPr/>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latin typeface="Calibri" panose="020F0502020204030204" pitchFamily="34" charset="0"/>
                <a:cs typeface="Calibri" panose="020F0502020204030204" pitchFamily="34" charset="0"/>
              </a:rPr>
              <a:t>sozialministerium.at</a:t>
            </a:r>
          </a:p>
        </p:txBody>
      </p:sp>
      <p:pic>
        <p:nvPicPr>
          <p:cNvPr id="11" name="Grafik 10" descr="Bundesministerium &#10;&#10;&#10;Soziales, Gesundheit, Pflege und Konsumentenschutz"/>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16800" y="208800"/>
            <a:ext cx="2033905" cy="633095"/>
          </a:xfrm>
          <a:prstGeom prst="rect">
            <a:avLst/>
          </a:prstGeom>
          <a:noFill/>
          <a:ln>
            <a:noFill/>
          </a:ln>
        </p:spPr>
      </p:pic>
    </p:spTree>
    <p:extLst>
      <p:ext uri="{BB962C8B-B14F-4D97-AF65-F5344CB8AC3E}">
        <p14:creationId xmlns:p14="http://schemas.microsoft.com/office/powerpoint/2010/main" val="35011709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Lst>
  <p:hf sldNum="0" hdr="0" ftr="0" dt="0"/>
  <p:txStyles>
    <p:titleStyle>
      <a:lvl1pPr algn="l" defTabSz="914400" rtl="0" eaLnBrk="1" latinLnBrk="0" hangingPunct="1">
        <a:lnSpc>
          <a:spcPts val="3000"/>
        </a:lnSpc>
        <a:spcBef>
          <a:spcPct val="0"/>
        </a:spcBef>
        <a:buNone/>
        <a:defRPr sz="2400" b="1" kern="1200">
          <a:solidFill>
            <a:schemeClr val="tx2"/>
          </a:solidFill>
          <a:latin typeface="Calibri" panose="020F0502020204030204" pitchFamily="34" charset="0"/>
          <a:ea typeface="+mj-ea"/>
          <a:cs typeface="Calibri" panose="020F0502020204030204" pitchFamily="34" charset="0"/>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25"/>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5867"/>
            <a:ext cx="7978525" cy="4066171"/>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0" name="Textfeld 9"/>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sozialministerium.at</a:t>
            </a:r>
          </a:p>
        </p:txBody>
      </p:sp>
      <p:pic>
        <p:nvPicPr>
          <p:cNvPr id="12" name="Grafik 1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66465"/>
            <a:ext cx="2829379" cy="776068"/>
          </a:xfrm>
          <a:prstGeom prst="rect">
            <a:avLst/>
          </a:prstGeom>
        </p:spPr>
      </p:pic>
    </p:spTree>
    <p:extLst>
      <p:ext uri="{BB962C8B-B14F-4D97-AF65-F5344CB8AC3E}">
        <p14:creationId xmlns:p14="http://schemas.microsoft.com/office/powerpoint/2010/main" val="378411966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hf hdr="0" dt="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25"/>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5867"/>
            <a:ext cx="7978525" cy="4066171"/>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defRPr>
            </a:lvl1pPr>
          </a:lstStyle>
          <a:p>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0" name="Textfeld 9"/>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sozialministerium.at</a:t>
            </a:r>
          </a:p>
        </p:txBody>
      </p:sp>
      <p:pic>
        <p:nvPicPr>
          <p:cNvPr id="5" name="Grafik 4" descr="Ein Bild, das Text enthält.&#10;&#10;Automatisch generierte Beschreibung">
            <a:extLst>
              <a:ext uri="{FF2B5EF4-FFF2-40B4-BE49-F238E27FC236}">
                <a16:creationId xmlns:a16="http://schemas.microsoft.com/office/drawing/2014/main" id="{8D671649-EECD-42EC-AFDD-555C5365C29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453381" y="149594"/>
            <a:ext cx="2237237" cy="423673"/>
          </a:xfrm>
          <a:prstGeom prst="rect">
            <a:avLst/>
          </a:prstGeom>
        </p:spPr>
      </p:pic>
      <p:pic>
        <p:nvPicPr>
          <p:cNvPr id="4" name="Grafik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85075" y="149594"/>
            <a:ext cx="2787739" cy="764647"/>
          </a:xfrm>
          <a:prstGeom prst="rect">
            <a:avLst/>
          </a:prstGeom>
        </p:spPr>
      </p:pic>
    </p:spTree>
    <p:extLst>
      <p:ext uri="{BB962C8B-B14F-4D97-AF65-F5344CB8AC3E}">
        <p14:creationId xmlns:p14="http://schemas.microsoft.com/office/powerpoint/2010/main" val="402055718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Lst>
  <p:hf sldNum="0" hdr="0" ftr="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93536"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00"/>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7200"/>
            <a:ext cx="7978525" cy="4068000"/>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latin typeface="Calibri" panose="020F0502020204030204" pitchFamily="34" charset="0"/>
                <a:cs typeface="Calibri" panose="020F0502020204030204" pitchFamily="34" charset="0"/>
              </a:defRPr>
            </a:lvl1pPr>
          </a:lstStyle>
          <a:p>
            <a:r>
              <a:rPr lang="de-AT"/>
              <a:t>Präsentationstitel</a:t>
            </a:r>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latin typeface="Calibri" panose="020F0502020204030204" pitchFamily="34" charset="0"/>
                <a:cs typeface="Calibri" panose="020F0502020204030204" pitchFamily="34" charset="0"/>
              </a:defRPr>
            </a:lvl1pPr>
          </a:lstStyle>
          <a:p>
            <a:fld id="{1206269C-C24E-4E80-9A4B-E7E19BB59A67}" type="slidenum">
              <a:rPr lang="de-AT" smtClean="0"/>
              <a:pPr/>
              <a:t>‹Nr.›</a:t>
            </a:fld>
            <a:endParaRPr lang="de-AT" dirty="0"/>
          </a:p>
        </p:txBody>
      </p:sp>
      <p:sp>
        <p:nvSpPr>
          <p:cNvPr id="10" name="Textfeld 9"/>
          <p:cNvSpPr txBox="1"/>
          <p:nvPr/>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latin typeface="Calibri" panose="020F0502020204030204" pitchFamily="34" charset="0"/>
                <a:cs typeface="Calibri" panose="020F0502020204030204" pitchFamily="34" charset="0"/>
              </a:rPr>
              <a:t>sozialministerium.at</a:t>
            </a:r>
          </a:p>
        </p:txBody>
      </p:sp>
      <p:pic>
        <p:nvPicPr>
          <p:cNvPr id="11" name="Grafik 10" descr="Bundesministerium &#10;&#10;&#10;Soziales, Gesundheit, Pflege und Konsumentenschutz"/>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16800" y="208800"/>
            <a:ext cx="2033905" cy="633095"/>
          </a:xfrm>
          <a:prstGeom prst="rect">
            <a:avLst/>
          </a:prstGeom>
          <a:noFill/>
          <a:ln>
            <a:noFill/>
          </a:ln>
        </p:spPr>
      </p:pic>
    </p:spTree>
    <p:extLst>
      <p:ext uri="{BB962C8B-B14F-4D97-AF65-F5344CB8AC3E}">
        <p14:creationId xmlns:p14="http://schemas.microsoft.com/office/powerpoint/2010/main" val="2551865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hdr="0" dt="0"/>
  <p:txStyles>
    <p:titleStyle>
      <a:lvl1pPr algn="l" defTabSz="914400" rtl="0" eaLnBrk="1" latinLnBrk="0" hangingPunct="1">
        <a:lnSpc>
          <a:spcPts val="3000"/>
        </a:lnSpc>
        <a:spcBef>
          <a:spcPct val="0"/>
        </a:spcBef>
        <a:buNone/>
        <a:defRPr sz="2400" b="1" kern="1200">
          <a:solidFill>
            <a:schemeClr val="tx2"/>
          </a:solidFill>
          <a:latin typeface="Calibri" panose="020F0502020204030204" pitchFamily="34" charset="0"/>
          <a:ea typeface="+mj-ea"/>
          <a:cs typeface="Calibri" panose="020F0502020204030204" pitchFamily="34" charset="0"/>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93536" cy="687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00"/>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7200"/>
            <a:ext cx="7978525" cy="4068000"/>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latin typeface="Calibri" panose="020F0502020204030204" pitchFamily="34" charset="0"/>
                <a:cs typeface="Calibri" panose="020F0502020204030204" pitchFamily="34" charset="0"/>
              </a:defRPr>
            </a:lvl1pPr>
          </a:lstStyle>
          <a:p>
            <a:r>
              <a:rPr lang="de-AT"/>
              <a:t>Präsentationstitel</a:t>
            </a:r>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latin typeface="Calibri" panose="020F0502020204030204" pitchFamily="34" charset="0"/>
                <a:cs typeface="Calibri" panose="020F0502020204030204" pitchFamily="34" charset="0"/>
              </a:defRPr>
            </a:lvl1pPr>
          </a:lstStyle>
          <a:p>
            <a:fld id="{1206269C-C24E-4E80-9A4B-E7E19BB59A67}" type="slidenum">
              <a:rPr lang="de-AT" smtClean="0"/>
              <a:pPr/>
              <a:t>‹Nr.›</a:t>
            </a:fld>
            <a:endParaRPr lang="de-AT" dirty="0"/>
          </a:p>
        </p:txBody>
      </p:sp>
      <p:sp>
        <p:nvSpPr>
          <p:cNvPr id="10" name="Textfeld 9"/>
          <p:cNvSpPr txBox="1"/>
          <p:nvPr/>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latin typeface="Calibri" panose="020F0502020204030204" pitchFamily="34" charset="0"/>
                <a:cs typeface="Calibri" panose="020F0502020204030204" pitchFamily="34" charset="0"/>
              </a:rPr>
              <a:t>sozialministerium.at</a:t>
            </a:r>
          </a:p>
        </p:txBody>
      </p:sp>
      <p:pic>
        <p:nvPicPr>
          <p:cNvPr id="11" name="Grafik 10" descr="Bundesministerium &#10;&#10;&#10;Soziales, Gesundheit, Pflege und Konsumentenschutz"/>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16800" y="208800"/>
            <a:ext cx="2033905" cy="633095"/>
          </a:xfrm>
          <a:prstGeom prst="rect">
            <a:avLst/>
          </a:prstGeom>
          <a:noFill/>
          <a:ln>
            <a:noFill/>
          </a:ln>
        </p:spPr>
      </p:pic>
    </p:spTree>
    <p:extLst>
      <p:ext uri="{BB962C8B-B14F-4D97-AF65-F5344CB8AC3E}">
        <p14:creationId xmlns:p14="http://schemas.microsoft.com/office/powerpoint/2010/main" val="127135165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hdr="0" dt="0"/>
  <p:txStyles>
    <p:titleStyle>
      <a:lvl1pPr algn="l" defTabSz="914400" rtl="0" eaLnBrk="1" latinLnBrk="0" hangingPunct="1">
        <a:lnSpc>
          <a:spcPts val="3000"/>
        </a:lnSpc>
        <a:spcBef>
          <a:spcPct val="0"/>
        </a:spcBef>
        <a:buNone/>
        <a:defRPr sz="2400" b="1" kern="1200">
          <a:solidFill>
            <a:schemeClr val="tx2"/>
          </a:solidFill>
          <a:latin typeface="Calibri" panose="020F0502020204030204" pitchFamily="34" charset="0"/>
          <a:ea typeface="+mj-ea"/>
          <a:cs typeface="Calibri" panose="020F0502020204030204" pitchFamily="34" charset="0"/>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Calibri" panose="020F0502020204030204" pitchFamily="34" charset="0"/>
          <a:ea typeface="+mn-ea"/>
          <a:cs typeface="Calibri" panose="020F0502020204030204" pitchFamily="34" charset="0"/>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sozialministerium.at/Themen/Gesundheit/Gesundheitssystem/Gesundheitssystem-und-Qualitaetssicherung/Patient-innensicherheit-und-Patient-inneninformationen/Mindestanforderungen-an-Qualitaetsmanagementsysteme.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kliniksuche.at/" TargetMode="External"/><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qualitaetsplattform.goeg.at/#/service/berichte" TargetMode="External"/><Relationship Id="rId4" Type="http://schemas.openxmlformats.org/officeDocument/2006/relationships/hyperlink" Target="https://qualitaetsplattform.goeg.a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aezq.de/patientensicherheit/definition-ps"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ozialministerium.at/Themen/Gesundheit/Gesundheitssystem/Gesundheitsreform-(Zielsteuerung-Gesundheit).html" TargetMode="External"/><Relationship Id="rId2" Type="http://schemas.openxmlformats.org/officeDocument/2006/relationships/hyperlink" Target="https://www.ris.bka.gv.at/GeltendeFassung.wxe?Abfrage=Bundesnormen&amp;Gesetzesnummer=20003883" TargetMode="External"/><Relationship Id="rId1" Type="http://schemas.openxmlformats.org/officeDocument/2006/relationships/slideLayout" Target="../slideLayouts/slideLayout1.xml"/><Relationship Id="rId5" Type="http://schemas.openxmlformats.org/officeDocument/2006/relationships/hyperlink" Target="https://www.sozialministerium.at/Themen/Gesundheit/Gesundheitssystem/Gesundheitssystem-und-Qualitaetssicherung/Patient-innensicherheit-und-Patient-inneninformationen/Patientensicherheitsstrategie-2.0.html" TargetMode="External"/><Relationship Id="rId4" Type="http://schemas.openxmlformats.org/officeDocument/2006/relationships/hyperlink" Target="https://www.sozialministerium.at/Themen/Gesundheit/Gesundheitssystem/Gesundheitssystem-und-Qualitaetssicherung/Qualitaetsstrategie-fuer-das-oesterreichische-Gesundheitswesen.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oeg.at/sites/default/files/2017-06/gggfassungvom08032017.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sozialministerium.at/Themen/Gesundheit/Gesundheitssystem/Gesundheitssystem-und-Qualitaetssicherung/Patient-innensicherheit-und-Patient-inneninformationen/Jahresberichte-zur-Sicherheit-von-Patientinnen-und-Patienten.html" TargetMode="Externa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sozialministerium.at/Themen/Gesundheit/Gesundheitssystem/Gesundheitssystem-und-Qualitaetssicherung/Qualitaetsstandards/QS-Krankenhaushygiene----Qualitaetsstandard-Organisation-und-Strategie-der-Krankenhaus-Hygiene.html" TargetMode="External"/><Relationship Id="rId2" Type="http://schemas.openxmlformats.org/officeDocument/2006/relationships/hyperlink" Target="https://www.sozialministerium.at/Themen/Gesundheit/Antimikrobielle-Resistenzen-und-Gesundheitssystem-assoziierte-Infektionen/Gesundheitssystem-assoziierte-Infektionen/Krankenhaushygiene-und-PROHYG.html"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sozialministerium.at/Themen/Gesundheit/Antimikrobielle-Resistenzen-und-Gesundheitssystem-assoziierte-Infektionen/Gesundheitssystem-assoziierte-Infektionen/Bundesweite-Erfassung-der-Gesundheitssystem-assoziierten-Infektionen-(A-HAI).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sozialministerium.at/Themen/Gesundheit/Antimikrobielle-Resistenzen-und-Gesundheitssystem-assoziierte-Infektionen/Gesundheitssystem-assoziierte-Infektionen/Bundesweite-Erfassung-der-Gesundheitssystem-assoziierten-Infektionen-(A-HAI).html"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oepgk.a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2" Type="http://schemas.openxmlformats.org/officeDocument/2006/relationships/hyperlink" Target="https://www.sozialministerium.at/Themen/Gesundheit/Gesundheitssystem/Gesundheitssystem-und-Qualitaetssicherung/Qualitaetsstandards.html"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sozialministerium.at/Themen/Gesundheit/Gesundheitssystem/Gesundheitssystem-und-Qualitaetssicherung/Patient-innensicherheit-und-Patient-inneninformationen/Globaler-Aktionsplan-f%C3%BCr-Patient_innensicherheit.html" TargetMode="External"/><Relationship Id="rId2" Type="http://schemas.openxmlformats.org/officeDocument/2006/relationships/hyperlink" Target="https://www.sozialministerium.at/Themen/Gesundheit/Gesundheitssystem/Gesundheitssystem-und-Qualitaetssicherung/Qualitaetsstandards.html"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www.sozialministerium.at/Themen/Gesundheit/Gesundheitssystem/Gesundheitssystem-und-Qualitaetssicherung/Qualitaetsstandard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goeg.at/sites/goeg.at/files/inline-files/PLK_2020_Druckversion.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a:xfrm>
            <a:off x="340757" y="2539092"/>
            <a:ext cx="4892550" cy="1159330"/>
          </a:xfrm>
        </p:spPr>
        <p:txBody>
          <a:bodyPr/>
          <a:lstStyle/>
          <a:p>
            <a:pPr>
              <a:lnSpc>
                <a:spcPct val="100000"/>
              </a:lnSpc>
              <a:spcBef>
                <a:spcPts val="0"/>
              </a:spcBef>
            </a:pPr>
            <a:r>
              <a:rPr lang="de-DE" dirty="0"/>
              <a:t>Qualitätsmanagement und Patientensicherheit </a:t>
            </a:r>
            <a:endParaRPr lang="de-DE" sz="1950" dirty="0"/>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a:xfrm>
            <a:off x="569357" y="4512346"/>
            <a:ext cx="5110842" cy="620486"/>
          </a:xfrm>
        </p:spPr>
        <p:txBody>
          <a:bodyPr/>
          <a:lstStyle/>
          <a:p>
            <a:r>
              <a:rPr lang="de-DE" dirty="0">
                <a:solidFill>
                  <a:schemeClr val="tx1">
                    <a:lumMod val="50000"/>
                    <a:lumOff val="50000"/>
                  </a:schemeClr>
                </a:solidFill>
              </a:rPr>
              <a:t>Mag.</a:t>
            </a:r>
            <a:r>
              <a:rPr lang="de-DE" baseline="30000" dirty="0">
                <a:solidFill>
                  <a:schemeClr val="tx1">
                    <a:lumMod val="50000"/>
                    <a:lumOff val="50000"/>
                  </a:schemeClr>
                </a:solidFill>
              </a:rPr>
              <a:t>a</a:t>
            </a:r>
            <a:r>
              <a:rPr lang="de-DE" dirty="0">
                <a:solidFill>
                  <a:schemeClr val="tx1">
                    <a:lumMod val="50000"/>
                    <a:lumOff val="50000"/>
                  </a:schemeClr>
                </a:solidFill>
              </a:rPr>
              <a:t> Brigitte Domittner, MPH</a:t>
            </a:r>
          </a:p>
          <a:p>
            <a:r>
              <a:rPr lang="de-DE" dirty="0">
                <a:solidFill>
                  <a:schemeClr val="tx1">
                    <a:lumMod val="50000"/>
                    <a:lumOff val="50000"/>
                  </a:schemeClr>
                </a:solidFill>
              </a:rPr>
              <a:t>Mag. Wolfgang Geißler </a:t>
            </a:r>
          </a:p>
        </p:txBody>
      </p:sp>
      <p:sp>
        <p:nvSpPr>
          <p:cNvPr id="4" name="Textplatzhalter 3">
            <a:extLst>
              <a:ext uri="{FF2B5EF4-FFF2-40B4-BE49-F238E27FC236}">
                <a16:creationId xmlns:a16="http://schemas.microsoft.com/office/drawing/2014/main" id="{6FC0B5F9-BAC2-244A-AB04-2C8DE8F06406}"/>
              </a:ext>
            </a:extLst>
          </p:cNvPr>
          <p:cNvSpPr>
            <a:spLocks noGrp="1"/>
          </p:cNvSpPr>
          <p:nvPr>
            <p:ph type="body" idx="10"/>
          </p:nvPr>
        </p:nvSpPr>
        <p:spPr>
          <a:xfrm>
            <a:off x="569357" y="5324745"/>
            <a:ext cx="4051631" cy="385722"/>
          </a:xfrm>
        </p:spPr>
        <p:txBody>
          <a:bodyPr/>
          <a:lstStyle/>
          <a:p>
            <a:r>
              <a:rPr lang="de-DE" dirty="0"/>
              <a:t>Vorlesung, Med Uni Wien 4.10.2022</a:t>
            </a:r>
          </a:p>
        </p:txBody>
      </p:sp>
    </p:spTree>
    <p:extLst>
      <p:ext uri="{BB962C8B-B14F-4D97-AF65-F5344CB8AC3E}">
        <p14:creationId xmlns:p14="http://schemas.microsoft.com/office/powerpoint/2010/main" val="65199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2422"/>
            <a:ext cx="7886700" cy="1325563"/>
          </a:xfrm>
        </p:spPr>
        <p:txBody>
          <a:bodyPr/>
          <a:lstStyle/>
          <a:p>
            <a:r>
              <a:rPr lang="en-US" dirty="0"/>
              <a:t>European Foundation for Quality Management – EFQM</a:t>
            </a:r>
            <a:endParaRPr lang="de-DE" dirty="0"/>
          </a:p>
        </p:txBody>
      </p:sp>
      <p:sp>
        <p:nvSpPr>
          <p:cNvPr id="3" name="Foliennummernplatzhalter 2"/>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000" kern="1200">
                <a:solidFill>
                  <a:srgbClr val="898989"/>
                </a:solidFill>
                <a:latin typeface="Lucida Sans Unicode" panose="020B0602030504020204" pitchFamily="34" charset="0"/>
                <a:ea typeface="+mn-ea"/>
                <a:cs typeface="Lucida Sans Unicode" panose="020B0602030504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2684A12A-923A-4E7A-9F82-EB1390E3BC4B}" type="slidenum">
              <a:rPr lang="de-AT" altLang="de-DE" smtClean="0"/>
              <a:pPr>
                <a:defRPr/>
              </a:pPr>
              <a:t>10</a:t>
            </a:fld>
            <a:endParaRPr lang="de-AT" altLang="de-DE"/>
          </a:p>
        </p:txBody>
      </p:sp>
      <p:sp>
        <p:nvSpPr>
          <p:cNvPr id="4" name="Rechteck 3"/>
          <p:cNvSpPr/>
          <p:nvPr/>
        </p:nvSpPr>
        <p:spPr>
          <a:xfrm>
            <a:off x="457200" y="1416536"/>
            <a:ext cx="8321040" cy="5016758"/>
          </a:xfrm>
          <a:prstGeom prst="rect">
            <a:avLst/>
          </a:prstGeom>
        </p:spPr>
        <p:txBody>
          <a:bodyPr wrap="square">
            <a:spAutoFit/>
          </a:bodyPr>
          <a:lstStyle/>
          <a:p>
            <a:pPr marL="342900" indent="-342900">
              <a:spcBef>
                <a:spcPct val="20000"/>
              </a:spcBef>
              <a:buFont typeface="Lucida Sans Unicode" panose="020B0602030504020204" pitchFamily="34" charset="0"/>
              <a:buChar char="»"/>
              <a:defRPr/>
            </a:pPr>
            <a:r>
              <a:rPr lang="de-DE" altLang="de-DE" sz="2000" dirty="0">
                <a:solidFill>
                  <a:srgbClr val="67726B"/>
                </a:solidFill>
                <a:latin typeface="Lucida Sans Unicode" pitchFamily="34" charset="0"/>
                <a:ea typeface="Lucida Sans Unicode" pitchFamily="34" charset="0"/>
                <a:cs typeface="Lucida Sans Unicode" pitchFamily="34" charset="0"/>
              </a:rPr>
              <a:t>Gründung 1989 von 14 europäischen Organisationen, um die Wettbewerbsfähigkeit europäischer Unternehmen zu verbessern</a:t>
            </a:r>
          </a:p>
          <a:p>
            <a:pPr marL="342900" indent="-342900">
              <a:spcBef>
                <a:spcPct val="20000"/>
              </a:spcBef>
              <a:buFont typeface="Lucida Sans Unicode" panose="020B0602030504020204" pitchFamily="34" charset="0"/>
              <a:buChar char="»"/>
              <a:defRPr/>
            </a:pPr>
            <a:r>
              <a:rPr lang="de-DE" altLang="de-DE" sz="2000" dirty="0">
                <a:solidFill>
                  <a:srgbClr val="67726B"/>
                </a:solidFill>
                <a:latin typeface="Lucida Sans Unicode" pitchFamily="34" charset="0"/>
                <a:ea typeface="Lucida Sans Unicode" pitchFamily="34" charset="0"/>
                <a:cs typeface="Lucida Sans Unicode" pitchFamily="34" charset="0"/>
              </a:rPr>
              <a:t>Europäische Stiftung mit Sitz in Brüssel, Not-</a:t>
            </a:r>
            <a:r>
              <a:rPr lang="de-DE" altLang="de-DE" sz="2000" dirty="0" err="1">
                <a:solidFill>
                  <a:srgbClr val="67726B"/>
                </a:solidFill>
                <a:latin typeface="Lucida Sans Unicode" pitchFamily="34" charset="0"/>
                <a:ea typeface="Lucida Sans Unicode" pitchFamily="34" charset="0"/>
                <a:cs typeface="Lucida Sans Unicode" pitchFamily="34" charset="0"/>
              </a:rPr>
              <a:t>for</a:t>
            </a:r>
            <a:r>
              <a:rPr lang="de-DE" altLang="de-DE" sz="2000" dirty="0">
                <a:solidFill>
                  <a:srgbClr val="67726B"/>
                </a:solidFill>
                <a:latin typeface="Lucida Sans Unicode" pitchFamily="34" charset="0"/>
                <a:ea typeface="Lucida Sans Unicode" pitchFamily="34" charset="0"/>
                <a:cs typeface="Lucida Sans Unicode" pitchFamily="34" charset="0"/>
              </a:rPr>
              <a:t>-Profit-Mitgliedschaft</a:t>
            </a:r>
          </a:p>
          <a:p>
            <a:pPr marL="342900" indent="-342900">
              <a:spcBef>
                <a:spcPct val="20000"/>
              </a:spcBef>
              <a:buFont typeface="Lucida Sans Unicode" panose="020B0602030504020204" pitchFamily="34" charset="0"/>
              <a:buChar char="»"/>
              <a:defRPr/>
            </a:pPr>
            <a:r>
              <a:rPr lang="de-DE" altLang="de-DE" sz="2000" dirty="0">
                <a:solidFill>
                  <a:srgbClr val="67726B"/>
                </a:solidFill>
                <a:latin typeface="Lucida Sans Unicode" pitchFamily="34" charset="0"/>
                <a:ea typeface="Lucida Sans Unicode" pitchFamily="34" charset="0"/>
                <a:cs typeface="Lucida Sans Unicode" pitchFamily="34" charset="0"/>
              </a:rPr>
              <a:t>Gründung des  „EFQM-Modell für Excellence“ - </a:t>
            </a:r>
            <a:r>
              <a:rPr lang="de-AT" altLang="de-DE" sz="2000" dirty="0">
                <a:solidFill>
                  <a:srgbClr val="67726B"/>
                </a:solidFill>
                <a:latin typeface="Lucida Sans Unicode" pitchFamily="34" charset="0"/>
                <a:ea typeface="Lucida Sans Unicode" pitchFamily="34" charset="0"/>
                <a:cs typeface="Lucida Sans Unicode" pitchFamily="34" charset="0"/>
              </a:rPr>
              <a:t>ein Modell zur Umsetzung eines umfassenden Qualitätsmanagements (TQM) letzte Revision 2013</a:t>
            </a:r>
            <a:endParaRPr lang="de-DE" altLang="de-DE" sz="2000" dirty="0">
              <a:solidFill>
                <a:srgbClr val="67726B"/>
              </a:solidFill>
              <a:latin typeface="Lucida Sans Unicode" pitchFamily="34" charset="0"/>
              <a:ea typeface="Lucida Sans Unicode" pitchFamily="34" charset="0"/>
              <a:cs typeface="Lucida Sans Unicode" pitchFamily="34" charset="0"/>
            </a:endParaRPr>
          </a:p>
          <a:p>
            <a:pPr marL="342900" indent="-342900">
              <a:spcBef>
                <a:spcPct val="20000"/>
              </a:spcBef>
              <a:buFont typeface="Lucida Sans Unicode" panose="020B0602030504020204" pitchFamily="34" charset="0"/>
              <a:buChar char="»"/>
              <a:defRPr/>
            </a:pPr>
            <a:r>
              <a:rPr lang="de-DE" altLang="de-DE" sz="2000" dirty="0">
                <a:solidFill>
                  <a:srgbClr val="67726B"/>
                </a:solidFill>
                <a:latin typeface="Lucida Sans Unicode" pitchFamily="34" charset="0"/>
                <a:ea typeface="Lucida Sans Unicode" pitchFamily="34" charset="0"/>
                <a:cs typeface="Lucida Sans Unicode" pitchFamily="34" charset="0"/>
              </a:rPr>
              <a:t>Ziel des EFQM-Modells ist es, die Leistung zu verbessern, um "Excellence" zu erreichen </a:t>
            </a:r>
          </a:p>
          <a:p>
            <a:pPr marL="342900" indent="-342900">
              <a:spcBef>
                <a:spcPct val="20000"/>
              </a:spcBef>
              <a:buFont typeface="Lucida Sans Unicode" panose="020B0602030504020204" pitchFamily="34" charset="0"/>
              <a:buChar char="»"/>
              <a:defRPr/>
            </a:pPr>
            <a:r>
              <a:rPr lang="de-DE" altLang="de-DE" sz="2000" dirty="0">
                <a:solidFill>
                  <a:srgbClr val="67726B"/>
                </a:solidFill>
                <a:latin typeface="Lucida Sans Unicode" pitchFamily="34" charset="0"/>
                <a:ea typeface="Lucida Sans Unicode" pitchFamily="34" charset="0"/>
                <a:cs typeface="Lucida Sans Unicode" pitchFamily="34" charset="0"/>
              </a:rPr>
              <a:t>mehr als 50 000 Unternehmen in Europa nutzen EFQM-Modell – in Ö 35 Akutkrankenhäuser (2017) </a:t>
            </a:r>
          </a:p>
          <a:p>
            <a:pPr marL="342900" indent="-342900">
              <a:spcBef>
                <a:spcPct val="20000"/>
              </a:spcBef>
              <a:buFont typeface="Lucida Sans Unicode" panose="020B0602030504020204" pitchFamily="34" charset="0"/>
              <a:buChar char="»"/>
              <a:defRPr/>
            </a:pPr>
            <a:r>
              <a:rPr lang="de-DE" altLang="de-DE" sz="2000" dirty="0">
                <a:solidFill>
                  <a:srgbClr val="67726B"/>
                </a:solidFill>
                <a:latin typeface="Lucida Sans Unicode" pitchFamily="34" charset="0"/>
                <a:ea typeface="Lucida Sans Unicode" pitchFamily="34" charset="0"/>
                <a:cs typeface="Lucida Sans Unicode" pitchFamily="34" charset="0"/>
              </a:rPr>
              <a:t>Anbieter von Schulungen, Assessment-Tools und die Vergabe des EFQM Excellence Award = Anerkennung für die besten Organisationen</a:t>
            </a:r>
            <a:endParaRPr lang="en-US" altLang="de-DE" sz="2000" dirty="0">
              <a:solidFill>
                <a:srgbClr val="67726B"/>
              </a:solidFill>
              <a:latin typeface="Lucida Sans Unicode" pitchFamily="34" charset="0"/>
              <a:ea typeface="Lucida Sans Unicode" pitchFamily="34" charset="0"/>
              <a:cs typeface="Lucida Sans Unicode" pitchFamily="34" charset="0"/>
            </a:endParaRPr>
          </a:p>
        </p:txBody>
      </p:sp>
    </p:spTree>
    <p:extLst>
      <p:ext uri="{BB962C8B-B14F-4D97-AF65-F5344CB8AC3E}">
        <p14:creationId xmlns:p14="http://schemas.microsoft.com/office/powerpoint/2010/main" val="125564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EFQM Excellence Modell und </a:t>
            </a:r>
            <a:br>
              <a:rPr lang="de-DE" dirty="0"/>
            </a:br>
            <a:r>
              <a:rPr lang="de-DE" dirty="0"/>
              <a:t>RADAR Logik </a:t>
            </a:r>
          </a:p>
        </p:txBody>
      </p:sp>
      <p:sp>
        <p:nvSpPr>
          <p:cNvPr id="3" name="Foliennummernplatzhalter 2"/>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de-DE"/>
            </a:defPPr>
            <a:lvl1pPr algn="r" rtl="0" eaLnBrk="1" fontAlgn="base" hangingPunct="1">
              <a:spcBef>
                <a:spcPct val="0"/>
              </a:spcBef>
              <a:spcAft>
                <a:spcPct val="0"/>
              </a:spcAft>
              <a:defRPr sz="1000" kern="1200">
                <a:solidFill>
                  <a:srgbClr val="898989"/>
                </a:solidFill>
                <a:latin typeface="Lucida Sans Unicode" panose="020B0602030504020204" pitchFamily="34" charset="0"/>
                <a:ea typeface="+mn-ea"/>
                <a:cs typeface="Lucida Sans Unicode" panose="020B0602030504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2684A12A-923A-4E7A-9F82-EB1390E3BC4B}" type="slidenum">
              <a:rPr lang="de-AT" altLang="de-DE" smtClean="0"/>
              <a:pPr>
                <a:defRPr/>
              </a:pPr>
              <a:t>11</a:t>
            </a:fld>
            <a:endParaRPr lang="de-AT" altLang="de-DE"/>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21429" t="46190" r="41071" b="24095"/>
          <a:stretch>
            <a:fillRect/>
          </a:stretch>
        </p:blipFill>
        <p:spPr bwMode="auto">
          <a:xfrm>
            <a:off x="706892" y="1566639"/>
            <a:ext cx="74961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22858" t="36256" r="41478" b="26543"/>
          <a:stretch>
            <a:fillRect/>
          </a:stretch>
        </p:blipFill>
        <p:spPr bwMode="auto">
          <a:xfrm>
            <a:off x="6175375" y="0"/>
            <a:ext cx="296862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132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2"/>
          <p:cNvSpPr>
            <a:spLocks noGrp="1"/>
          </p:cNvSpPr>
          <p:nvPr>
            <p:ph type="title"/>
          </p:nvPr>
        </p:nvSpPr>
        <p:spPr>
          <a:xfrm>
            <a:off x="660399" y="1790700"/>
            <a:ext cx="7370418" cy="1743755"/>
          </a:xfrm>
        </p:spPr>
        <p:txBody>
          <a:bodyPr>
            <a:normAutofit fontScale="90000"/>
          </a:bodyPr>
          <a:lstStyle/>
          <a:p>
            <a:br>
              <a:rPr lang="de-AT" dirty="0"/>
            </a:br>
            <a:r>
              <a:rPr lang="de-AT" sz="3300" dirty="0">
                <a:solidFill>
                  <a:srgbClr val="4EA9CB"/>
                </a:solidFill>
              </a:rPr>
              <a:t>Qualitätsberichterstattung für Krankenanstalten </a:t>
            </a:r>
            <a:br>
              <a:rPr lang="de-AT" sz="3300" dirty="0">
                <a:solidFill>
                  <a:srgbClr val="4EA9CB"/>
                </a:solidFill>
              </a:rPr>
            </a:br>
            <a:r>
              <a:rPr lang="de-AT" sz="3300" dirty="0">
                <a:solidFill>
                  <a:srgbClr val="4EA9CB"/>
                </a:solidFill>
              </a:rPr>
              <a:t>&amp;</a:t>
            </a:r>
            <a:br>
              <a:rPr lang="de-AT" sz="3300" dirty="0">
                <a:solidFill>
                  <a:srgbClr val="4EA9CB"/>
                </a:solidFill>
              </a:rPr>
            </a:br>
            <a:r>
              <a:rPr lang="de-AT" sz="3300" dirty="0">
                <a:solidFill>
                  <a:srgbClr val="4EA9CB"/>
                </a:solidFill>
              </a:rPr>
              <a:t>Mindestanforderungen an Qualitätsmanagement</a:t>
            </a:r>
          </a:p>
        </p:txBody>
      </p:sp>
      <p:sp>
        <p:nvSpPr>
          <p:cNvPr id="91139" name="Foliennummernplatzhalt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a:spcBef>
                <a:spcPct val="0"/>
              </a:spcBef>
              <a:buFontTx/>
              <a:buNone/>
            </a:pPr>
            <a:fld id="{19AF14C3-8000-479C-A71B-54D0BC5A1C8C}" type="slidenum">
              <a:rPr lang="de-AT" altLang="de-DE" sz="1000" smtClean="0">
                <a:solidFill>
                  <a:srgbClr val="898989"/>
                </a:solidFill>
                <a:cs typeface="Arial" panose="020B0604020202020204" pitchFamily="34" charset="0"/>
              </a:rPr>
              <a:pPr>
                <a:spcBef>
                  <a:spcPct val="0"/>
                </a:spcBef>
                <a:buFontTx/>
                <a:buNone/>
              </a:pPr>
              <a:t>12</a:t>
            </a:fld>
            <a:endParaRPr lang="de-AT" altLang="de-DE" sz="1000">
              <a:solidFill>
                <a:srgbClr val="898989"/>
              </a:solidFill>
              <a:cs typeface="Arial" panose="020B0604020202020204" pitchFamily="34" charset="0"/>
            </a:endParaRPr>
          </a:p>
        </p:txBody>
      </p:sp>
    </p:spTree>
    <p:extLst>
      <p:ext uri="{BB962C8B-B14F-4D97-AF65-F5344CB8AC3E}">
        <p14:creationId xmlns:p14="http://schemas.microsoft.com/office/powerpoint/2010/main" val="334581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p:cNvSpPr>
            <a:spLocks noGrp="1"/>
          </p:cNvSpPr>
          <p:nvPr>
            <p:ph type="title"/>
          </p:nvPr>
        </p:nvSpPr>
        <p:spPr>
          <a:xfrm>
            <a:off x="395288" y="450850"/>
            <a:ext cx="8229600" cy="703262"/>
          </a:xfrm>
        </p:spPr>
        <p:txBody>
          <a:bodyPr/>
          <a:lstStyle/>
          <a:p>
            <a:r>
              <a:rPr lang="de-AT" dirty="0"/>
              <a:t>(gesetzlicher) Rahmen</a:t>
            </a:r>
          </a:p>
        </p:txBody>
      </p:sp>
      <p:sp>
        <p:nvSpPr>
          <p:cNvPr id="93187" name="Inhaltsplatzhalter 3"/>
          <p:cNvSpPr>
            <a:spLocks noGrp="1"/>
          </p:cNvSpPr>
          <p:nvPr>
            <p:ph idx="1"/>
          </p:nvPr>
        </p:nvSpPr>
        <p:spPr>
          <a:xfrm>
            <a:off x="395288" y="1300163"/>
            <a:ext cx="8497887" cy="5365680"/>
          </a:xfrm>
        </p:spPr>
        <p:txBody>
          <a:bodyPr>
            <a:normAutofit/>
          </a:bodyPr>
          <a:lstStyle/>
          <a:p>
            <a:pPr marL="0" indent="0">
              <a:buFont typeface="Lucida Sans Unicode" panose="020B0602030504020204" pitchFamily="34" charset="0"/>
              <a:buNone/>
            </a:pPr>
            <a:r>
              <a:rPr lang="de-AT" b="1" dirty="0">
                <a:solidFill>
                  <a:srgbClr val="4EA9CB"/>
                </a:solidFill>
              </a:rPr>
              <a:t>Qualitätsberichterstattung (QBE) für Krankenanstalten</a:t>
            </a:r>
            <a:endParaRPr lang="de-AT" dirty="0">
              <a:solidFill>
                <a:srgbClr val="67726B"/>
              </a:solidFill>
              <a:latin typeface="Lucida Sans Unicode" pitchFamily="34" charset="0"/>
              <a:cs typeface="Lucida Sans Unicode"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Lucida Sans Unicode" panose="020B0602030504020204" pitchFamily="34" charset="0"/>
              <a:buChar char="»"/>
              <a:tabLst/>
              <a:defRPr/>
            </a:pPr>
            <a:r>
              <a:rPr lang="de-AT" dirty="0">
                <a:solidFill>
                  <a:srgbClr val="67726B"/>
                </a:solidFill>
                <a:latin typeface="Lucida Sans Unicode" pitchFamily="34" charset="0"/>
                <a:cs typeface="Lucida Sans Unicode" pitchFamily="34" charset="0"/>
              </a:rPr>
              <a:t>Krankenanstalten- und </a:t>
            </a:r>
            <a:r>
              <a:rPr lang="de-AT" dirty="0" err="1">
                <a:solidFill>
                  <a:srgbClr val="67726B"/>
                </a:solidFill>
                <a:latin typeface="Lucida Sans Unicode" pitchFamily="34" charset="0"/>
                <a:cs typeface="Lucida Sans Unicode" pitchFamily="34" charset="0"/>
              </a:rPr>
              <a:t>Kuranstaltengesetz</a:t>
            </a:r>
            <a:r>
              <a:rPr lang="de-AT" dirty="0">
                <a:solidFill>
                  <a:srgbClr val="67726B"/>
                </a:solidFill>
                <a:latin typeface="Lucida Sans Unicode" pitchFamily="34" charset="0"/>
                <a:cs typeface="Lucida Sans Unicode" pitchFamily="34" charset="0"/>
              </a:rPr>
              <a:t> (</a:t>
            </a:r>
            <a:r>
              <a:rPr lang="de-AT" dirty="0" err="1">
                <a:solidFill>
                  <a:srgbClr val="67726B"/>
                </a:solidFill>
                <a:latin typeface="Lucida Sans Unicode" pitchFamily="34" charset="0"/>
                <a:cs typeface="Lucida Sans Unicode" pitchFamily="34" charset="0"/>
              </a:rPr>
              <a:t>KAKuG</a:t>
            </a:r>
            <a:r>
              <a:rPr lang="de-AT" dirty="0">
                <a:solidFill>
                  <a:srgbClr val="67726B"/>
                </a:solidFill>
                <a:latin typeface="Lucida Sans Unicode" pitchFamily="34" charset="0"/>
                <a:cs typeface="Lucida Sans Unicode" pitchFamily="34" charset="0"/>
              </a:rPr>
              <a:t>) § 5b (6) (Novelle 2011)</a:t>
            </a:r>
          </a:p>
          <a:p>
            <a:pPr marL="342900" marR="0" lvl="0" indent="-342900" algn="l" defTabSz="457200" rtl="0" eaLnBrk="1" fontAlgn="auto" latinLnBrk="0" hangingPunct="1">
              <a:lnSpc>
                <a:spcPct val="100000"/>
              </a:lnSpc>
              <a:spcBef>
                <a:spcPct val="20000"/>
              </a:spcBef>
              <a:spcAft>
                <a:spcPts val="0"/>
              </a:spcAft>
              <a:buClrTx/>
              <a:buSzTx/>
              <a:buFont typeface="Lucida Sans Unicode" panose="020B0602030504020204" pitchFamily="34" charset="0"/>
              <a:buChar char="»"/>
              <a:tabLst/>
              <a:defRPr/>
            </a:pPr>
            <a:r>
              <a:rPr lang="de-AT" dirty="0">
                <a:solidFill>
                  <a:srgbClr val="67726B"/>
                </a:solidFill>
                <a:latin typeface="Lucida Sans Unicode" pitchFamily="34" charset="0"/>
                <a:cs typeface="Lucida Sans Unicode" pitchFamily="34" charset="0"/>
              </a:rPr>
              <a:t>Vereinbarung gemäß Art 15a B-VG über die Organisation und Finanzierung des Gesundheitswesens, Art. 9 (4); </a:t>
            </a:r>
          </a:p>
          <a:p>
            <a:pPr marL="342900" marR="0" lvl="0" indent="-342900" algn="l" defTabSz="457200" rtl="0" eaLnBrk="1" fontAlgn="auto" latinLnBrk="0" hangingPunct="1">
              <a:lnSpc>
                <a:spcPct val="100000"/>
              </a:lnSpc>
              <a:spcBef>
                <a:spcPct val="20000"/>
              </a:spcBef>
              <a:spcAft>
                <a:spcPts val="0"/>
              </a:spcAft>
              <a:buClrTx/>
              <a:buSzTx/>
              <a:buFont typeface="Lucida Sans Unicode" panose="020B0602030504020204" pitchFamily="34" charset="0"/>
              <a:buChar char="»"/>
              <a:tabLst/>
              <a:defRPr/>
            </a:pPr>
            <a:r>
              <a:rPr lang="de-AT" dirty="0">
                <a:solidFill>
                  <a:srgbClr val="67726B"/>
                </a:solidFill>
                <a:latin typeface="Lucida Sans Unicode" pitchFamily="34" charset="0"/>
                <a:cs typeface="Lucida Sans Unicode" pitchFamily="34" charset="0"/>
              </a:rPr>
              <a:t>Zielsteuerungsvertrag, </a:t>
            </a:r>
            <a:r>
              <a:rPr lang="de-AT" dirty="0" err="1">
                <a:solidFill>
                  <a:srgbClr val="67726B"/>
                </a:solidFill>
                <a:latin typeface="Lucida Sans Unicode" pitchFamily="34" charset="0"/>
                <a:cs typeface="Lucida Sans Unicode" pitchFamily="34" charset="0"/>
              </a:rPr>
              <a:t>strat</a:t>
            </a:r>
            <a:r>
              <a:rPr lang="de-AT" dirty="0">
                <a:solidFill>
                  <a:srgbClr val="67726B"/>
                </a:solidFill>
                <a:latin typeface="Lucida Sans Unicode" pitchFamily="34" charset="0"/>
                <a:cs typeface="Lucida Sans Unicode" pitchFamily="34" charset="0"/>
              </a:rPr>
              <a:t>. Ziel 2, Op. Ziel 8, Maßnahme 1 und  Teil C – Laufende Arbeiten, Art. 10.6 (6)</a:t>
            </a:r>
          </a:p>
          <a:p>
            <a:pPr marL="0" indent="0">
              <a:spcBef>
                <a:spcPts val="1800"/>
              </a:spcBef>
              <a:buFont typeface="Lucida Sans Unicode" panose="020B0602030504020204" pitchFamily="34" charset="0"/>
              <a:buNone/>
            </a:pPr>
            <a:r>
              <a:rPr lang="de-AT" b="1" dirty="0">
                <a:solidFill>
                  <a:srgbClr val="4EA9CB"/>
                </a:solidFill>
              </a:rPr>
              <a:t>Mindestanforderungen an Qualitätsmanagement</a:t>
            </a:r>
          </a:p>
          <a:p>
            <a:pPr marL="342900" marR="0" lvl="0" indent="-342900" algn="l" defTabSz="457200" rtl="0" eaLnBrk="1" fontAlgn="auto" latinLnBrk="0" hangingPunct="1">
              <a:lnSpc>
                <a:spcPct val="100000"/>
              </a:lnSpc>
              <a:spcBef>
                <a:spcPct val="20000"/>
              </a:spcBef>
              <a:spcAft>
                <a:spcPts val="0"/>
              </a:spcAft>
              <a:buClrTx/>
              <a:buSzTx/>
              <a:buFont typeface="Lucida Sans Unicode" panose="020B0602030504020204" pitchFamily="34" charset="0"/>
              <a:buChar char="»"/>
              <a:tabLst/>
              <a:defRPr/>
            </a:pPr>
            <a:r>
              <a:rPr lang="de-AT" sz="2000" dirty="0">
                <a:solidFill>
                  <a:schemeClr val="tx1">
                    <a:lumMod val="50000"/>
                    <a:lumOff val="50000"/>
                  </a:schemeClr>
                </a:solidFill>
              </a:rPr>
              <a:t>Mindestanforderungen an Qualitätsmanagement (B-ZK, 2014)</a:t>
            </a:r>
            <a:r>
              <a:rPr lang="de-DE" sz="1800" dirty="0">
                <a:solidFill>
                  <a:schemeClr val="tx1">
                    <a:lumMod val="50000"/>
                    <a:lumOff val="50000"/>
                  </a:schemeClr>
                </a:solidFill>
                <a:hlinkClick r:id="rId2">
                  <a:extLst>
                    <a:ext uri="{A12FA001-AC4F-418D-AE19-62706E023703}">
                      <ahyp:hlinkClr xmlns:ahyp="http://schemas.microsoft.com/office/drawing/2018/hyperlinkcolor" val="tx"/>
                    </a:ext>
                  </a:extLst>
                </a:hlinkClick>
              </a:rPr>
              <a:t> </a:t>
            </a:r>
            <a:r>
              <a:rPr lang="de-DE" sz="1050"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https://www.sozialministerium.at/Themen/Gesundheit/Gesundheitssystem/Gesundheitssystem-und-Qualitaetssicherung/Patient-innensicherheit-und-Patient-inneninformationen/Mindestanforderungen-an-Qualitaetsmanagementsysteme.html</a:t>
            </a:r>
            <a:endParaRPr lang="de-DE" sz="1050" dirty="0">
              <a:solidFill>
                <a:schemeClr val="tx1">
                  <a:lumMod val="50000"/>
                  <a:lumOff val="50000"/>
                </a:schemeClr>
              </a:solidFill>
            </a:endParaRPr>
          </a:p>
          <a:p>
            <a:pPr marL="342900" marR="0" lvl="0" indent="-342900" algn="l" defTabSz="457200" rtl="0" eaLnBrk="1" fontAlgn="auto" latinLnBrk="0" hangingPunct="1">
              <a:lnSpc>
                <a:spcPct val="100000"/>
              </a:lnSpc>
              <a:spcBef>
                <a:spcPct val="20000"/>
              </a:spcBef>
              <a:spcAft>
                <a:spcPts val="0"/>
              </a:spcAft>
              <a:buClrTx/>
              <a:buSzTx/>
              <a:buFont typeface="Lucida Sans Unicode" panose="020B0602030504020204" pitchFamily="34" charset="0"/>
              <a:buChar char="»"/>
              <a:tabLst/>
              <a:defRPr/>
            </a:pPr>
            <a:r>
              <a:rPr lang="de-AT" sz="2000" dirty="0">
                <a:solidFill>
                  <a:schemeClr val="tx1">
                    <a:lumMod val="50000"/>
                    <a:lumOff val="50000"/>
                  </a:schemeClr>
                </a:solidFill>
              </a:rPr>
              <a:t>Vereinbarung gemäß Art 15a B-VG über die Organisation und Finanzierung des Gesundheitswesens, Art. 8 (3); </a:t>
            </a:r>
          </a:p>
          <a:p>
            <a:pPr marL="342900" marR="0" lvl="0" indent="-342900" algn="l" defTabSz="457200" rtl="0" eaLnBrk="1" fontAlgn="auto" latinLnBrk="0" hangingPunct="1">
              <a:lnSpc>
                <a:spcPct val="100000"/>
              </a:lnSpc>
              <a:spcBef>
                <a:spcPct val="20000"/>
              </a:spcBef>
              <a:spcAft>
                <a:spcPts val="0"/>
              </a:spcAft>
              <a:buClrTx/>
              <a:buSzTx/>
              <a:buFont typeface="Lucida Sans Unicode" panose="020B0602030504020204" pitchFamily="34" charset="0"/>
              <a:buChar char="»"/>
              <a:tabLst/>
              <a:defRPr/>
            </a:pPr>
            <a:r>
              <a:rPr lang="de-AT" sz="2000" dirty="0">
                <a:solidFill>
                  <a:schemeClr val="tx1">
                    <a:lumMod val="50000"/>
                    <a:lumOff val="50000"/>
                  </a:schemeClr>
                </a:solidFill>
              </a:rPr>
              <a:t>Zielsteuerungsvertrag 2017-2021, Teil C – Laufende Arbeiten, Art. 10.6 (6) </a:t>
            </a:r>
          </a:p>
        </p:txBody>
      </p:sp>
    </p:spTree>
    <p:extLst>
      <p:ext uri="{BB962C8B-B14F-4D97-AF65-F5344CB8AC3E}">
        <p14:creationId xmlns:p14="http://schemas.microsoft.com/office/powerpoint/2010/main" val="194225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el 1"/>
          <p:cNvSpPr>
            <a:spLocks noGrp="1"/>
          </p:cNvSpPr>
          <p:nvPr>
            <p:ph type="title"/>
          </p:nvPr>
        </p:nvSpPr>
        <p:spPr>
          <a:xfrm>
            <a:off x="377825" y="404812"/>
            <a:ext cx="8229600" cy="703262"/>
          </a:xfrm>
        </p:spPr>
        <p:txBody>
          <a:bodyPr/>
          <a:lstStyle/>
          <a:p>
            <a:r>
              <a:rPr lang="de-AT" dirty="0"/>
              <a:t>Methode &amp; Inhalte</a:t>
            </a:r>
          </a:p>
        </p:txBody>
      </p:sp>
      <p:sp>
        <p:nvSpPr>
          <p:cNvPr id="4" name="Inhaltsplatzhalter 3"/>
          <p:cNvSpPr>
            <a:spLocks noGrp="1"/>
          </p:cNvSpPr>
          <p:nvPr>
            <p:ph idx="1"/>
          </p:nvPr>
        </p:nvSpPr>
        <p:spPr>
          <a:xfrm>
            <a:off x="4933923" y="2084098"/>
            <a:ext cx="4103687" cy="4103688"/>
          </a:xfrm>
          <a:solidFill>
            <a:schemeClr val="bg1"/>
          </a:solidFill>
          <a:ln>
            <a:solidFill>
              <a:schemeClr val="bg1"/>
            </a:solidFill>
          </a:ln>
        </p:spPr>
        <p:style>
          <a:lnRef idx="3">
            <a:schemeClr val="lt1"/>
          </a:lnRef>
          <a:fillRef idx="1">
            <a:schemeClr val="accent6"/>
          </a:fillRef>
          <a:effectRef idx="1">
            <a:schemeClr val="accent6"/>
          </a:effectRef>
          <a:fontRef idx="minor">
            <a:schemeClr val="lt1"/>
          </a:fontRef>
        </p:style>
        <p:txBody>
          <a:bodyPr>
            <a:normAutofit fontScale="92500" lnSpcReduction="20000"/>
          </a:bodyPr>
          <a:lstStyle/>
          <a:p>
            <a:pPr marL="0" indent="0">
              <a:lnSpc>
                <a:spcPct val="120000"/>
              </a:lnSpc>
              <a:buFont typeface="Lucida Sans Unicode" panose="020B0602030504020204" pitchFamily="34" charset="0"/>
              <a:buNone/>
              <a:defRPr/>
            </a:pPr>
            <a:endParaRPr lang="de-AT" sz="1300" b="1" dirty="0">
              <a:solidFill>
                <a:srgbClr val="4EA9CB"/>
              </a:solidFill>
              <a:latin typeface="Lucida Sans Unicode" panose="020B0602030504020204" pitchFamily="34" charset="0"/>
              <a:cs typeface="Lucida Sans Unicode" panose="020B0602030504020204" pitchFamily="34" charset="0"/>
            </a:endParaRPr>
          </a:p>
          <a:p>
            <a:pPr marL="0" indent="0">
              <a:lnSpc>
                <a:spcPct val="120000"/>
              </a:lnSpc>
              <a:spcBef>
                <a:spcPts val="0"/>
              </a:spcBef>
              <a:buFont typeface="Lucida Sans Unicode" panose="020B0602030504020204" pitchFamily="34" charset="0"/>
              <a:buNone/>
              <a:defRPr/>
            </a:pPr>
            <a:r>
              <a:rPr lang="de-AT" sz="1500" b="1" dirty="0">
                <a:solidFill>
                  <a:srgbClr val="4EA9CB"/>
                </a:solidFill>
                <a:latin typeface="Lucida Sans Unicode" panose="020B0602030504020204" pitchFamily="34" charset="0"/>
                <a:cs typeface="Lucida Sans Unicode" panose="020B0602030504020204" pitchFamily="34" charset="0"/>
              </a:rPr>
              <a:t>Qualitätsberichterstattung (QBE) dzt. für KA, stat. Reha und selbst. Ambulatorien (verpflichtende Teilnahme)</a:t>
            </a:r>
            <a:endParaRPr lang="de-AT" sz="1500" dirty="0">
              <a:solidFill>
                <a:schemeClr val="bg2"/>
              </a:solidFill>
              <a:latin typeface="Lucida Sans Unicode" panose="020B0602030504020204" pitchFamily="34" charset="0"/>
              <a:cs typeface="Lucida Sans Unicode" panose="020B0602030504020204" pitchFamily="34" charset="0"/>
            </a:endParaRPr>
          </a:p>
          <a:p>
            <a:pPr marL="177800"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Strategische Verankerung der Qualitätsarbeit </a:t>
            </a:r>
          </a:p>
          <a:p>
            <a:pPr marL="177800"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Strukturelle Verankerung der Qualitätsarbeit</a:t>
            </a:r>
          </a:p>
          <a:p>
            <a:pPr marL="177800"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Qualitätsmodelle</a:t>
            </a:r>
          </a:p>
          <a:p>
            <a:pPr marL="177800"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Qualitätsarbeit</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Prozesse</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OP-Organisation</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Bericht über die Qualitätsarbeit</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Umgang mit Vorschlägen und Beschwerden</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Patientenorientierung </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RM/Patienten-/Mitarbeitersicherheit</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Krankenhaushygiene</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Impfstatus</a:t>
            </a:r>
          </a:p>
          <a:p>
            <a:pPr marL="355600" lvl="2" indent="-177800">
              <a:lnSpc>
                <a:spcPct val="120000"/>
              </a:lnSpc>
              <a:spcBef>
                <a:spcPts val="0"/>
              </a:spcBef>
              <a:defRPr/>
            </a:pPr>
            <a:r>
              <a:rPr lang="de-AT" sz="1500" dirty="0">
                <a:solidFill>
                  <a:schemeClr val="tx1">
                    <a:lumMod val="65000"/>
                    <a:lumOff val="35000"/>
                  </a:schemeClr>
                </a:solidFill>
                <a:latin typeface="Lucida Sans Unicode" panose="020B0602030504020204" pitchFamily="34" charset="0"/>
                <a:cs typeface="Lucida Sans Unicode" panose="020B0602030504020204" pitchFamily="34" charset="0"/>
              </a:rPr>
              <a:t>Kontinuierlicher Verbesserungsprozess</a:t>
            </a:r>
          </a:p>
          <a:p>
            <a:pPr marL="0" lvl="2" indent="0">
              <a:lnSpc>
                <a:spcPct val="120000"/>
              </a:lnSpc>
              <a:spcBef>
                <a:spcPts val="0"/>
              </a:spcBef>
              <a:buFont typeface="Lucida Sans Unicode" panose="020B0602030504020204" pitchFamily="34" charset="0"/>
              <a:buNone/>
              <a:defRPr/>
            </a:pPr>
            <a:endParaRPr lang="de-AT" sz="1500" b="1" dirty="0">
              <a:solidFill>
                <a:srgbClr val="4EA9CB"/>
              </a:solidFill>
              <a:latin typeface="Lucida Sans Unicode" panose="020B0602030504020204" pitchFamily="34" charset="0"/>
              <a:cs typeface="Lucida Sans Unicode" panose="020B0602030504020204" pitchFamily="34" charset="0"/>
            </a:endParaRPr>
          </a:p>
          <a:p>
            <a:pPr marL="0" lvl="2" indent="0">
              <a:lnSpc>
                <a:spcPct val="120000"/>
              </a:lnSpc>
              <a:spcBef>
                <a:spcPts val="0"/>
              </a:spcBef>
              <a:buFont typeface="Lucida Sans Unicode" panose="020B0602030504020204" pitchFamily="34" charset="0"/>
              <a:buNone/>
              <a:defRPr/>
            </a:pPr>
            <a:r>
              <a:rPr lang="de-AT" sz="1500" b="1" dirty="0">
                <a:solidFill>
                  <a:srgbClr val="4EA9CB"/>
                </a:solidFill>
                <a:latin typeface="Lucida Sans Unicode" panose="020B0602030504020204" pitchFamily="34" charset="0"/>
                <a:cs typeface="Lucida Sans Unicode" panose="020B0602030504020204" pitchFamily="34" charset="0"/>
              </a:rPr>
              <a:t>rund 120 Fragen</a:t>
            </a:r>
          </a:p>
          <a:p>
            <a:pPr marL="177800" lvl="2" indent="0">
              <a:buFont typeface="Lucida Sans Unicode" panose="020B0602030504020204" pitchFamily="34" charset="0"/>
              <a:buNone/>
              <a:defRPr/>
            </a:pPr>
            <a:endParaRPr lang="de-AT" sz="1200" dirty="0">
              <a:solidFill>
                <a:schemeClr val="tx1">
                  <a:lumMod val="65000"/>
                  <a:lumOff val="35000"/>
                </a:schemeClr>
              </a:solidFill>
              <a:latin typeface="Lucida Sans Unicode" panose="020B0602030504020204" pitchFamily="34" charset="0"/>
              <a:cs typeface="Lucida Sans Unicode" panose="020B0602030504020204" pitchFamily="34" charset="0"/>
            </a:endParaRPr>
          </a:p>
          <a:p>
            <a:pPr marL="0" indent="0">
              <a:buFont typeface="Lucida Sans Unicode" panose="020B0602030504020204" pitchFamily="34" charset="0"/>
              <a:buNone/>
              <a:defRPr/>
            </a:pPr>
            <a:endParaRPr lang="de-AT" sz="1200" dirty="0">
              <a:solidFill>
                <a:schemeClr val="bg2"/>
              </a:solidFill>
              <a:latin typeface="Lucida Sans Unicode" panose="020B0602030504020204" pitchFamily="34" charset="0"/>
              <a:cs typeface="Lucida Sans Unicode" panose="020B0602030504020204" pitchFamily="34" charset="0"/>
            </a:endParaRPr>
          </a:p>
        </p:txBody>
      </p:sp>
      <p:sp>
        <p:nvSpPr>
          <p:cNvPr id="5" name="Inhaltsplatzhalter 3"/>
          <p:cNvSpPr txBox="1">
            <a:spLocks/>
          </p:cNvSpPr>
          <p:nvPr/>
        </p:nvSpPr>
        <p:spPr bwMode="auto">
          <a:xfrm>
            <a:off x="377825" y="2084098"/>
            <a:ext cx="4060825" cy="3887788"/>
          </a:xfrm>
          <a:prstGeom prst="rect">
            <a:avLst/>
          </a:prstGeom>
          <a:solidFill>
            <a:schemeClr val="bg1"/>
          </a:solidFill>
          <a:ln>
            <a:solidFill>
              <a:schemeClr val="bg1"/>
            </a:solidFill>
          </a:ln>
        </p:spPr>
        <p:style>
          <a:lnRef idx="3">
            <a:schemeClr val="lt1"/>
          </a:lnRef>
          <a:fillRef idx="1">
            <a:schemeClr val="accent6"/>
          </a:fillRef>
          <a:effectRef idx="1">
            <a:schemeClr val="accent6"/>
          </a:effectRef>
          <a:fontRef idx="minor">
            <a:schemeClr val="lt1"/>
          </a:fontRef>
        </p:style>
        <p:txBody>
          <a:bodyPr/>
          <a:lstStyle>
            <a:lvl1pPr marL="342900" indent="-342900" algn="l" rtl="0" eaLnBrk="1" fontAlgn="base" hangingPunct="1">
              <a:spcBef>
                <a:spcPct val="20000"/>
              </a:spcBef>
              <a:spcAft>
                <a:spcPct val="0"/>
              </a:spcAft>
              <a:buFont typeface="Lucida Sans Unicode" panose="020B0602030504020204" pitchFamily="34" charset="0"/>
              <a:buChar char="»"/>
              <a:defRPr sz="2000" kern="1200">
                <a:solidFill>
                  <a:srgbClr val="67726B"/>
                </a:solidFill>
                <a:latin typeface="Lucida Sans Unicode" pitchFamily="34" charset="0"/>
                <a:ea typeface="Lucida Sans Unicode" pitchFamily="34" charset="0"/>
                <a:cs typeface="Lucida Sans Unicode" pitchFamily="34" charset="0"/>
              </a:defRPr>
            </a:lvl1pPr>
            <a:lvl2pPr marL="742950" indent="-285750" algn="l" rtl="0" eaLnBrk="1" fontAlgn="base" hangingPunct="1">
              <a:spcBef>
                <a:spcPct val="20000"/>
              </a:spcBef>
              <a:spcAft>
                <a:spcPct val="0"/>
              </a:spcAft>
              <a:buFont typeface="Lucida Sans Unicode" panose="020B0602030504020204" pitchFamily="34" charset="0"/>
              <a:buChar char="»"/>
              <a:defRPr sz="2000" kern="1200">
                <a:solidFill>
                  <a:srgbClr val="67726B"/>
                </a:solidFill>
                <a:latin typeface="Lucida Sans Unicode" pitchFamily="34" charset="0"/>
                <a:ea typeface="Lucida Sans Unicode" pitchFamily="34" charset="0"/>
                <a:cs typeface="Lucida Sans Unicode" pitchFamily="34" charset="0"/>
              </a:defRPr>
            </a:lvl2pPr>
            <a:lvl3pPr marL="1143000" indent="-228600" algn="l" rtl="0" eaLnBrk="1" fontAlgn="base" hangingPunct="1">
              <a:spcBef>
                <a:spcPct val="20000"/>
              </a:spcBef>
              <a:spcAft>
                <a:spcPct val="0"/>
              </a:spcAft>
              <a:buSzPct val="80000"/>
              <a:buFont typeface="Lucida Sans Unicode" panose="020B0602030504020204" pitchFamily="34" charset="0"/>
              <a:buChar char="»"/>
              <a:defRPr kern="1200">
                <a:solidFill>
                  <a:srgbClr val="67726B"/>
                </a:solidFill>
                <a:latin typeface="Lucida Sans Unicode" pitchFamily="34" charset="0"/>
                <a:ea typeface="Lucida Sans Unicode" pitchFamily="34" charset="0"/>
                <a:cs typeface="Lucida Sans Unicode" pitchFamily="34" charset="0"/>
              </a:defRPr>
            </a:lvl3pPr>
            <a:lvl4pPr marL="1600200" indent="-228600" algn="l" rtl="0" eaLnBrk="1" fontAlgn="base" hangingPunct="1">
              <a:spcBef>
                <a:spcPct val="20000"/>
              </a:spcBef>
              <a:spcAft>
                <a:spcPct val="0"/>
              </a:spcAft>
              <a:buFont typeface="Lucida Sans Unicode" panose="020B0602030504020204" pitchFamily="34" charset="0"/>
              <a:buChar char="»"/>
              <a:defRPr sz="1600" kern="1200">
                <a:solidFill>
                  <a:srgbClr val="67726B"/>
                </a:solidFill>
                <a:latin typeface="Lucida Sans Unicode" pitchFamily="34" charset="0"/>
                <a:ea typeface="Lucida Sans Unicode" pitchFamily="34" charset="0"/>
                <a:cs typeface="Lucida Sans Unicode"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400" kern="1200">
                <a:solidFill>
                  <a:srgbClr val="67726B"/>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Lucida Sans Unicode" panose="020B0602030504020204" pitchFamily="34" charset="0"/>
              <a:buNone/>
              <a:defRPr/>
            </a:pPr>
            <a:endParaRPr lang="de-AT" sz="1400" b="1" dirty="0">
              <a:solidFill>
                <a:srgbClr val="4EA9CB"/>
              </a:solidFill>
            </a:endParaRPr>
          </a:p>
          <a:p>
            <a:pPr marL="0" indent="0">
              <a:spcBef>
                <a:spcPts val="0"/>
              </a:spcBef>
              <a:buFont typeface="Lucida Sans Unicode" panose="020B0602030504020204" pitchFamily="34" charset="0"/>
              <a:buNone/>
              <a:defRPr/>
            </a:pPr>
            <a:r>
              <a:rPr lang="de-AT" sz="1400" b="1" dirty="0">
                <a:solidFill>
                  <a:srgbClr val="4EA9CB"/>
                </a:solidFill>
                <a:ea typeface="+mn-ea"/>
              </a:rPr>
              <a:t>Mindestanforderungen an QM dzt. selbstständig tätige Hebammen (freiwillige Teilnahme)</a:t>
            </a:r>
          </a:p>
          <a:p>
            <a:pPr>
              <a:spcBef>
                <a:spcPts val="0"/>
              </a:spcBef>
              <a:buFont typeface="Wingdings" panose="05000000000000000000" pitchFamily="2" charset="2"/>
              <a:buChar char="Ø"/>
              <a:defRPr/>
            </a:pPr>
            <a:r>
              <a:rPr lang="de-AT" sz="1400" dirty="0"/>
              <a:t>Strukturqualitätskriterien 	</a:t>
            </a:r>
          </a:p>
          <a:p>
            <a:pPr marL="812800" lvl="3" indent="-355600">
              <a:spcBef>
                <a:spcPts val="0"/>
              </a:spcBef>
              <a:buFont typeface="Wingdings" panose="05000000000000000000" pitchFamily="2" charset="2"/>
              <a:buChar char="Ø"/>
              <a:defRPr/>
            </a:pPr>
            <a:r>
              <a:rPr lang="de-AT" sz="1400" dirty="0"/>
              <a:t>Informationswesen</a:t>
            </a:r>
          </a:p>
          <a:p>
            <a:pPr marL="812800" lvl="3" indent="-355600">
              <a:spcBef>
                <a:spcPts val="0"/>
              </a:spcBef>
              <a:buFont typeface="Wingdings" panose="05000000000000000000" pitchFamily="2" charset="2"/>
              <a:buChar char="Ø"/>
              <a:defRPr/>
            </a:pPr>
            <a:r>
              <a:rPr lang="de-AT" sz="1400" dirty="0"/>
              <a:t>Dokumentenmanagement/</a:t>
            </a:r>
            <a:br>
              <a:rPr lang="de-AT" sz="1400" dirty="0"/>
            </a:br>
            <a:r>
              <a:rPr lang="de-AT" sz="1400" dirty="0"/>
              <a:t>Datenschutz 	</a:t>
            </a:r>
          </a:p>
          <a:p>
            <a:pPr marL="355600" lvl="1" indent="-355600">
              <a:spcBef>
                <a:spcPts val="0"/>
              </a:spcBef>
              <a:buFont typeface="Wingdings" panose="05000000000000000000" pitchFamily="2" charset="2"/>
              <a:buChar char="Ø"/>
              <a:defRPr/>
            </a:pPr>
            <a:r>
              <a:rPr lang="de-AT" sz="1400" dirty="0"/>
              <a:t>Prozesse (Abläufe)</a:t>
            </a:r>
          </a:p>
          <a:p>
            <a:pPr marL="355600" lvl="1" indent="-355600">
              <a:spcBef>
                <a:spcPts val="0"/>
              </a:spcBef>
              <a:buFont typeface="Wingdings" panose="05000000000000000000" pitchFamily="2" charset="2"/>
              <a:buChar char="Ø"/>
              <a:defRPr/>
            </a:pPr>
            <a:r>
              <a:rPr lang="de-AT" sz="1400" dirty="0"/>
              <a:t>Risikomanagement / Patienten-/Mitarbeitersicherheit</a:t>
            </a:r>
          </a:p>
          <a:p>
            <a:pPr marL="355600" lvl="1" indent="-355600">
              <a:spcBef>
                <a:spcPts val="0"/>
              </a:spcBef>
              <a:buFont typeface="Wingdings" panose="05000000000000000000" pitchFamily="2" charset="2"/>
              <a:buChar char="Ø"/>
              <a:defRPr/>
            </a:pPr>
            <a:r>
              <a:rPr lang="de-AT" sz="1400" dirty="0"/>
              <a:t>Patientenorientierung 	</a:t>
            </a:r>
          </a:p>
          <a:p>
            <a:pPr marL="355600" lvl="1" indent="-355600">
              <a:spcBef>
                <a:spcPts val="0"/>
              </a:spcBef>
              <a:buFont typeface="Wingdings" panose="05000000000000000000" pitchFamily="2" charset="2"/>
              <a:buChar char="Ø"/>
              <a:defRPr/>
            </a:pPr>
            <a:r>
              <a:rPr lang="de-AT" sz="1400" dirty="0"/>
              <a:t>Mitarbeiterorientierung 	</a:t>
            </a:r>
          </a:p>
          <a:p>
            <a:pPr marL="355600" lvl="1" indent="-355600">
              <a:spcBef>
                <a:spcPts val="0"/>
              </a:spcBef>
              <a:buFont typeface="Wingdings" panose="05000000000000000000" pitchFamily="2" charset="2"/>
              <a:buChar char="Ø"/>
              <a:defRPr/>
            </a:pPr>
            <a:r>
              <a:rPr lang="de-AT" sz="1400" dirty="0"/>
              <a:t>Transparenz/Ergebnisqualität</a:t>
            </a:r>
          </a:p>
          <a:p>
            <a:pPr marL="0" lvl="1" indent="0">
              <a:spcBef>
                <a:spcPts val="0"/>
              </a:spcBef>
              <a:buFont typeface="Lucida Sans Unicode" panose="020B0602030504020204" pitchFamily="34" charset="0"/>
              <a:buNone/>
              <a:defRPr/>
            </a:pPr>
            <a:r>
              <a:rPr lang="de-AT" sz="1400" b="1" dirty="0">
                <a:solidFill>
                  <a:srgbClr val="4EA9CB"/>
                </a:solidFill>
                <a:ea typeface="+mn-ea"/>
              </a:rPr>
              <a:t>rund 35 Fragen</a:t>
            </a:r>
          </a:p>
          <a:p>
            <a:pPr marL="355600" lvl="1" indent="-355600">
              <a:buFont typeface="Wingdings" panose="05000000000000000000" pitchFamily="2" charset="2"/>
              <a:buChar char="Ø"/>
              <a:defRPr/>
            </a:pPr>
            <a:endParaRPr lang="de-AT" sz="1800" dirty="0"/>
          </a:p>
          <a:p>
            <a:pPr marL="0" indent="0">
              <a:spcBef>
                <a:spcPts val="1200"/>
              </a:spcBef>
              <a:buFont typeface="Lucida Sans Unicode" panose="020B0602030504020204" pitchFamily="34" charset="0"/>
              <a:buNone/>
              <a:defRPr/>
            </a:pPr>
            <a:endParaRPr lang="de-AT" sz="1800" dirty="0"/>
          </a:p>
        </p:txBody>
      </p:sp>
      <p:sp>
        <p:nvSpPr>
          <p:cNvPr id="8" name="Gestreifter Pfeil nach rechts 7"/>
          <p:cNvSpPr/>
          <p:nvPr/>
        </p:nvSpPr>
        <p:spPr>
          <a:xfrm>
            <a:off x="3594100" y="5370487"/>
            <a:ext cx="977900" cy="360362"/>
          </a:xfrm>
          <a:prstGeom prst="stripedRightArrow">
            <a:avLst>
              <a:gd name="adj1" fmla="val 53494"/>
              <a:gd name="adj2" fmla="val 60482"/>
            </a:avLst>
          </a:prstGeom>
          <a:solidFill>
            <a:srgbClr val="4EA9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4214" name="Titel 1"/>
          <p:cNvSpPr txBox="1">
            <a:spLocks/>
          </p:cNvSpPr>
          <p:nvPr/>
        </p:nvSpPr>
        <p:spPr bwMode="auto">
          <a:xfrm>
            <a:off x="311150" y="1233337"/>
            <a:ext cx="538993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eaLnBrk="1" hangingPunct="1">
              <a:spcBef>
                <a:spcPct val="0"/>
              </a:spcBef>
              <a:buFontTx/>
              <a:buNone/>
            </a:pPr>
            <a:r>
              <a:rPr lang="de-AT" sz="2400" b="1" dirty="0">
                <a:solidFill>
                  <a:srgbClr val="4EA9CB"/>
                </a:solidFill>
              </a:rPr>
              <a:t>Methode: </a:t>
            </a:r>
          </a:p>
          <a:p>
            <a:pPr eaLnBrk="1" hangingPunct="1">
              <a:spcBef>
                <a:spcPct val="0"/>
              </a:spcBef>
              <a:buFontTx/>
              <a:buNone/>
            </a:pPr>
            <a:r>
              <a:rPr lang="de-AT" sz="1400" b="1" dirty="0"/>
              <a:t>Selbstevaluierung auf Basis eines online Fragebogens</a:t>
            </a:r>
          </a:p>
        </p:txBody>
      </p:sp>
      <p:pic>
        <p:nvPicPr>
          <p:cNvPr id="9" name="Grafik 8">
            <a:extLst>
              <a:ext uri="{FF2B5EF4-FFF2-40B4-BE49-F238E27FC236}">
                <a16:creationId xmlns:a16="http://schemas.microsoft.com/office/drawing/2014/main" id="{FAD7A61B-33EF-458C-9B67-03039FEEC0C8}"/>
              </a:ext>
            </a:extLst>
          </p:cNvPr>
          <p:cNvPicPr>
            <a:picLocks noChangeAspect="1"/>
          </p:cNvPicPr>
          <p:nvPr/>
        </p:nvPicPr>
        <p:blipFill>
          <a:blip r:embed="rId3"/>
          <a:stretch>
            <a:fillRect/>
          </a:stretch>
        </p:blipFill>
        <p:spPr>
          <a:xfrm>
            <a:off x="5770709" y="208351"/>
            <a:ext cx="3118850" cy="1799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318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1"/>
          <p:cNvSpPr>
            <a:spLocks noGrp="1"/>
          </p:cNvSpPr>
          <p:nvPr>
            <p:ph type="title"/>
          </p:nvPr>
        </p:nvSpPr>
        <p:spPr>
          <a:xfrm>
            <a:off x="457200" y="860425"/>
            <a:ext cx="8229600" cy="703263"/>
          </a:xfrm>
        </p:spPr>
        <p:txBody>
          <a:bodyPr/>
          <a:lstStyle/>
          <a:p>
            <a:r>
              <a:rPr lang="de-AT"/>
              <a:t>Veröffentlichung und Publikation</a:t>
            </a:r>
            <a:endParaRPr lang="de-AT" sz="2000">
              <a:solidFill>
                <a:srgbClr val="4EA9CB"/>
              </a:solidFill>
            </a:endParaRPr>
          </a:p>
        </p:txBody>
      </p:sp>
      <p:sp>
        <p:nvSpPr>
          <p:cNvPr id="101379" name="Inhaltsplatzhalter 2"/>
          <p:cNvSpPr>
            <a:spLocks noGrp="1"/>
          </p:cNvSpPr>
          <p:nvPr>
            <p:ph idx="1"/>
          </p:nvPr>
        </p:nvSpPr>
        <p:spPr>
          <a:xfrm>
            <a:off x="457200" y="1916113"/>
            <a:ext cx="4043363" cy="4752975"/>
          </a:xfrm>
        </p:spPr>
        <p:txBody>
          <a:bodyPr>
            <a:normAutofit fontScale="85000" lnSpcReduction="20000"/>
          </a:bodyPr>
          <a:lstStyle/>
          <a:p>
            <a:pPr marL="0" indent="0">
              <a:buFont typeface="Lucida Sans Unicode" panose="020B0602030504020204" pitchFamily="34" charset="0"/>
              <a:buNone/>
            </a:pPr>
            <a:r>
              <a:rPr lang="de-AT" sz="2100" b="1" dirty="0">
                <a:solidFill>
                  <a:srgbClr val="67726B"/>
                </a:solidFill>
                <a:latin typeface="Lucida Sans Unicode" panose="020B0602030504020204" pitchFamily="34" charset="0"/>
                <a:cs typeface="Lucida Sans Unicode" panose="020B0602030504020204" pitchFamily="34" charset="0"/>
              </a:rPr>
              <a:t>Kliniksuche.at</a:t>
            </a:r>
          </a:p>
          <a:p>
            <a:pPr marL="0" indent="0">
              <a:buFont typeface="Lucida Sans Unicode" panose="020B0602030504020204" pitchFamily="34" charset="0"/>
              <a:buNone/>
            </a:pPr>
            <a:r>
              <a:rPr lang="de-AT" sz="2100" dirty="0">
                <a:solidFill>
                  <a:srgbClr val="67726B"/>
                </a:solidFill>
                <a:latin typeface="Lucida Sans Unicode" panose="020B0602030504020204" pitchFamily="34" charset="0"/>
                <a:cs typeface="Lucida Sans Unicode" panose="020B0602030504020204" pitchFamily="34" charset="0"/>
              </a:rPr>
              <a:t>Eine Informationsplattform für Patientinnen und Patienten</a:t>
            </a:r>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r>
              <a:rPr lang="de-DE" sz="1600" dirty="0">
                <a:hlinkClick r:id="rId3"/>
              </a:rPr>
              <a:t>https://kliniksuche.at/</a:t>
            </a:r>
            <a:endParaRPr lang="de-AT" sz="1600" dirty="0"/>
          </a:p>
          <a:p>
            <a:pPr marL="0" indent="0">
              <a:buFont typeface="Lucida Sans Unicode" panose="020B0602030504020204" pitchFamily="34" charset="0"/>
              <a:buNone/>
            </a:pPr>
            <a:endParaRPr lang="de-AT" sz="18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p>
          <a:p>
            <a:pPr marL="0" indent="0">
              <a:buFont typeface="Lucida Sans Unicode" panose="020B0602030504020204" pitchFamily="34" charset="0"/>
              <a:buNone/>
            </a:pPr>
            <a:endParaRPr lang="de-AT" sz="1600" dirty="0">
              <a:hlinkClick r:id="rId4"/>
            </a:endParaRPr>
          </a:p>
          <a:p>
            <a:pPr marL="0" indent="0">
              <a:buFont typeface="Lucida Sans Unicode" panose="020B0602030504020204" pitchFamily="34" charset="0"/>
              <a:buNone/>
            </a:pPr>
            <a:endParaRPr lang="de-AT" sz="1600" dirty="0"/>
          </a:p>
        </p:txBody>
      </p:sp>
      <p:sp>
        <p:nvSpPr>
          <p:cNvPr id="101380" name="Inhaltsplatzhalter 2"/>
          <p:cNvSpPr txBox="1">
            <a:spLocks/>
          </p:cNvSpPr>
          <p:nvPr/>
        </p:nvSpPr>
        <p:spPr bwMode="auto">
          <a:xfrm>
            <a:off x="4654550" y="1916113"/>
            <a:ext cx="40433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eaLnBrk="1" hangingPunct="1">
              <a:buFont typeface="Lucida Sans Unicode" panose="020B0602030504020204" pitchFamily="34" charset="0"/>
              <a:buNone/>
            </a:pPr>
            <a:r>
              <a:rPr lang="de-AT" sz="1800" b="1" dirty="0"/>
              <a:t>Berichte</a:t>
            </a:r>
            <a:r>
              <a:rPr lang="de-AT" sz="1600" dirty="0"/>
              <a:t> </a:t>
            </a:r>
            <a:r>
              <a:rPr lang="de-AT" sz="1800" b="1" dirty="0"/>
              <a:t>über</a:t>
            </a:r>
            <a:r>
              <a:rPr lang="de-AT" sz="1600" dirty="0"/>
              <a:t> </a:t>
            </a:r>
            <a:r>
              <a:rPr lang="de-AT" sz="1800" b="1" dirty="0"/>
              <a:t>Qualitätssysteme</a:t>
            </a:r>
          </a:p>
          <a:p>
            <a:pPr eaLnBrk="1" hangingPunct="1">
              <a:buFont typeface="Lucida Sans Unicode" panose="020B0602030504020204" pitchFamily="34" charset="0"/>
              <a:buNone/>
            </a:pPr>
            <a:r>
              <a:rPr lang="de-AT" sz="1800" dirty="0"/>
              <a:t>Zusammenfassung</a:t>
            </a:r>
            <a:r>
              <a:rPr lang="de-AT" sz="1800" b="1" dirty="0"/>
              <a:t> </a:t>
            </a:r>
            <a:r>
              <a:rPr lang="de-AT" sz="1800" dirty="0"/>
              <a:t>österreichweiter</a:t>
            </a:r>
            <a:r>
              <a:rPr lang="de-AT" sz="1800" b="1" dirty="0"/>
              <a:t> </a:t>
            </a:r>
            <a:r>
              <a:rPr lang="de-AT" sz="1800" dirty="0"/>
              <a:t>Ergebnisse</a:t>
            </a:r>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endParaRPr lang="de-AT" sz="1800" dirty="0"/>
          </a:p>
          <a:p>
            <a:pPr eaLnBrk="1" hangingPunct="1">
              <a:buFont typeface="Lucida Sans Unicode" panose="020B0602030504020204" pitchFamily="34" charset="0"/>
              <a:buNone/>
            </a:pPr>
            <a:r>
              <a:rPr lang="de-DE" sz="1600" dirty="0">
                <a:hlinkClick r:id="rId5"/>
              </a:rPr>
              <a:t>https://qualitaetsplattform.goeg.at/#/service/berichte</a:t>
            </a:r>
            <a:endParaRPr lang="de-AT" sz="1600" dirty="0"/>
          </a:p>
          <a:p>
            <a:pPr eaLnBrk="1" hangingPunct="1">
              <a:buFont typeface="Lucida Sans Unicode" panose="020B0602030504020204" pitchFamily="34" charset="0"/>
              <a:buNone/>
            </a:pPr>
            <a:endParaRPr lang="de-AT" sz="1800" dirty="0"/>
          </a:p>
        </p:txBody>
      </p:sp>
      <p:pic>
        <p:nvPicPr>
          <p:cNvPr id="8" name="Grafik 7"/>
          <p:cNvPicPr>
            <a:picLocks noChangeAspect="1"/>
          </p:cNvPicPr>
          <p:nvPr/>
        </p:nvPicPr>
        <p:blipFill>
          <a:blip r:embed="rId6"/>
          <a:stretch>
            <a:fillRect/>
          </a:stretch>
        </p:blipFill>
        <p:spPr>
          <a:xfrm>
            <a:off x="457200" y="2957512"/>
            <a:ext cx="3600450" cy="2670175"/>
          </a:xfrm>
          <a:prstGeom prst="rect">
            <a:avLst/>
          </a:prstGeom>
          <a:ln>
            <a:noFill/>
          </a:ln>
          <a:effectLst>
            <a:outerShdw blurRad="292100" dist="139700" dir="2700000" algn="tl" rotWithShape="0">
              <a:srgbClr val="333333">
                <a:alpha val="65000"/>
              </a:srgbClr>
            </a:outerShdw>
          </a:effectLst>
        </p:spPr>
      </p:pic>
      <p:pic>
        <p:nvPicPr>
          <p:cNvPr id="9" name="Grafik 8"/>
          <p:cNvPicPr>
            <a:picLocks noChangeAspect="1"/>
          </p:cNvPicPr>
          <p:nvPr/>
        </p:nvPicPr>
        <p:blipFill>
          <a:blip r:embed="rId7"/>
          <a:stretch>
            <a:fillRect/>
          </a:stretch>
        </p:blipFill>
        <p:spPr>
          <a:xfrm>
            <a:off x="4986338" y="3213100"/>
            <a:ext cx="1512887" cy="2160588"/>
          </a:xfrm>
          <a:prstGeom prst="rect">
            <a:avLst/>
          </a:prstGeom>
          <a:ln>
            <a:noFill/>
          </a:ln>
          <a:effectLst>
            <a:outerShdw blurRad="292100" dist="139700" dir="2700000" algn="tl" rotWithShape="0">
              <a:srgbClr val="333333">
                <a:alpha val="65000"/>
              </a:srgbClr>
            </a:outerShdw>
          </a:effectLst>
        </p:spPr>
      </p:pic>
      <p:pic>
        <p:nvPicPr>
          <p:cNvPr id="10" name="Grafik 9"/>
          <p:cNvPicPr>
            <a:picLocks noChangeAspect="1"/>
          </p:cNvPicPr>
          <p:nvPr/>
        </p:nvPicPr>
        <p:blipFill>
          <a:blip r:embed="rId8"/>
          <a:stretch>
            <a:fillRect/>
          </a:stretch>
        </p:blipFill>
        <p:spPr>
          <a:xfrm>
            <a:off x="6829425" y="3213100"/>
            <a:ext cx="1522413" cy="2160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9679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a:xfrm>
            <a:off x="538544" y="2002631"/>
            <a:ext cx="7154609" cy="2607469"/>
          </a:xfrm>
        </p:spPr>
        <p:txBody>
          <a:bodyPr/>
          <a:lstStyle/>
          <a:p>
            <a:r>
              <a:rPr lang="de-AT" altLang="de-DE" dirty="0">
                <a:solidFill>
                  <a:srgbClr val="4EA9CB"/>
                </a:solidFill>
              </a:rPr>
              <a:t>Patientensicherheit - </a:t>
            </a:r>
            <a:br>
              <a:rPr lang="de-AT" altLang="de-DE" dirty="0">
                <a:solidFill>
                  <a:srgbClr val="4EA9CB"/>
                </a:solidFill>
              </a:rPr>
            </a:br>
            <a:r>
              <a:rPr lang="de-AT" altLang="de-DE" dirty="0">
                <a:solidFill>
                  <a:srgbClr val="4EA9CB"/>
                </a:solidFill>
              </a:rPr>
              <a:t>Nationale Strategien und</a:t>
            </a:r>
            <a:br>
              <a:rPr lang="de-AT" altLang="de-DE" dirty="0">
                <a:solidFill>
                  <a:srgbClr val="4EA9CB"/>
                </a:solidFill>
              </a:rPr>
            </a:br>
            <a:r>
              <a:rPr lang="de-AT" altLang="de-DE" dirty="0">
                <a:solidFill>
                  <a:srgbClr val="4EA9CB"/>
                </a:solidFill>
              </a:rPr>
              <a:t>bundesweite Aktivitäten</a:t>
            </a:r>
            <a:endParaRPr lang="de-DE" dirty="0"/>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a:xfrm>
            <a:off x="538544" y="4889391"/>
            <a:ext cx="5110842" cy="460032"/>
          </a:xfrm>
        </p:spPr>
        <p:txBody>
          <a:bodyPr>
            <a:normAutofit fontScale="92500" lnSpcReduction="20000"/>
          </a:bodyPr>
          <a:lstStyle/>
          <a:p>
            <a:r>
              <a:rPr lang="de-DE" dirty="0"/>
              <a:t>Mag. Wolfgang Geißler, Gesundheit Österreich GmbH</a:t>
            </a:r>
          </a:p>
          <a:p>
            <a:r>
              <a:rPr lang="de-DE" dirty="0"/>
              <a:t>04. Oktober 2022</a:t>
            </a:r>
          </a:p>
        </p:txBody>
      </p:sp>
    </p:spTree>
    <p:extLst>
      <p:ext uri="{BB962C8B-B14F-4D97-AF65-F5344CB8AC3E}">
        <p14:creationId xmlns:p14="http://schemas.microsoft.com/office/powerpoint/2010/main" val="1199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Definition der Patientensicherheit</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lnSpcReduction="10000"/>
          </a:bodyPr>
          <a:lstStyle/>
          <a:p>
            <a:pPr marL="0" indent="0">
              <a:buNone/>
            </a:pPr>
            <a:r>
              <a:rPr lang="de-DE" dirty="0"/>
              <a:t>Ärztliche Zentrum für Qualität in der Medizin (ÄZQ) definiert die Patientensicherheit als: </a:t>
            </a:r>
            <a:r>
              <a:rPr lang="de-AT" b="1" dirty="0">
                <a:solidFill>
                  <a:schemeClr val="accent1"/>
                </a:solidFill>
              </a:rPr>
              <a:t>Abwesenheit unerwünschter Ereignisse</a:t>
            </a:r>
          </a:p>
          <a:p>
            <a:pPr marL="0" indent="0">
              <a:buNone/>
            </a:pPr>
            <a:endParaRPr lang="de-DE" b="1" dirty="0">
              <a:solidFill>
                <a:schemeClr val="accent1"/>
              </a:solidFill>
            </a:endParaRPr>
          </a:p>
          <a:p>
            <a:pPr marL="0" indent="0">
              <a:buNone/>
            </a:pPr>
            <a:r>
              <a:rPr lang="de-DE" sz="2100" u="sng" dirty="0"/>
              <a:t>Unterscheidung nach:</a:t>
            </a:r>
          </a:p>
          <a:p>
            <a:r>
              <a:rPr lang="de-AT" dirty="0"/>
              <a:t>Unerwünschtes Ereignis</a:t>
            </a:r>
          </a:p>
          <a:p>
            <a:r>
              <a:rPr lang="de-AT" dirty="0"/>
              <a:t>(</a:t>
            </a:r>
            <a:r>
              <a:rPr lang="de-AT" dirty="0" err="1"/>
              <a:t>Un</a:t>
            </a:r>
            <a:r>
              <a:rPr lang="de-AT" dirty="0"/>
              <a:t>)vermeidbares unerwünschtes Ereignis</a:t>
            </a:r>
          </a:p>
          <a:p>
            <a:r>
              <a:rPr lang="de-AT" dirty="0"/>
              <a:t>Kritisches Ereignis</a:t>
            </a:r>
          </a:p>
          <a:p>
            <a:r>
              <a:rPr lang="de-AT" dirty="0"/>
              <a:t>Fehler </a:t>
            </a:r>
          </a:p>
          <a:p>
            <a:r>
              <a:rPr lang="de-AT" dirty="0"/>
              <a:t>Beinahe-Schaden</a:t>
            </a:r>
          </a:p>
          <a:p>
            <a:pPr marL="0" indent="0">
              <a:spcBef>
                <a:spcPts val="1800"/>
              </a:spcBef>
              <a:buNone/>
            </a:pPr>
            <a:r>
              <a:rPr lang="de-DE" dirty="0"/>
              <a:t>Link: </a:t>
            </a:r>
            <a:r>
              <a:rPr lang="de-DE" dirty="0">
                <a:solidFill>
                  <a:schemeClr val="accent1"/>
                </a:solidFill>
                <a:hlinkClick r:id="rId2"/>
              </a:rPr>
              <a:t>https://www.aezq.de/patientensicherheit/definition-ps</a:t>
            </a:r>
            <a:endParaRPr lang="de-AT" dirty="0">
              <a:solidFill>
                <a:schemeClr val="accent1"/>
              </a:solidFill>
            </a:endParaRPr>
          </a:p>
          <a:p>
            <a:pPr marL="0" indent="0">
              <a:buNone/>
            </a:pPr>
            <a:endParaRPr lang="de-DE" dirty="0"/>
          </a:p>
        </p:txBody>
      </p:sp>
    </p:spTree>
    <p:extLst>
      <p:ext uri="{BB962C8B-B14F-4D97-AF65-F5344CB8AC3E}">
        <p14:creationId xmlns:p14="http://schemas.microsoft.com/office/powerpoint/2010/main" val="11842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Gesundheitspolitische Verankerung der Patientensicherheit</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lnSpcReduction="10000"/>
          </a:bodyPr>
          <a:lstStyle/>
          <a:p>
            <a:r>
              <a:rPr lang="de-DE" dirty="0"/>
              <a:t>Gesundheitsreform 2004: Bundesgesetz zur Qualität von Gesundheitsleistungen (Gesundheitsqualitätsgesetz – GQG)</a:t>
            </a:r>
            <a:br>
              <a:rPr lang="de-DE" dirty="0"/>
            </a:br>
            <a:r>
              <a:rPr lang="de-DE" sz="1300" dirty="0">
                <a:hlinkClick r:id="rId2"/>
              </a:rPr>
              <a:t>https://www.ris.bka.gv.at/GeltendeFassung.wxe?Abfrage=Bundesnormen&amp;Gesetzesnummer=20003883</a:t>
            </a:r>
            <a:endParaRPr lang="de-DE" sz="1300" dirty="0"/>
          </a:p>
          <a:p>
            <a:r>
              <a:rPr lang="de-DE" dirty="0"/>
              <a:t>Gesundheitsreformvertrag Zielsteuerung Gesundheit (2022/2023)</a:t>
            </a:r>
            <a:br>
              <a:rPr lang="de-DE" dirty="0"/>
            </a:br>
            <a:r>
              <a:rPr lang="de-DE" sz="1300" dirty="0">
                <a:hlinkClick r:id="rId3"/>
              </a:rPr>
              <a:t>https://www.sozialministerium.at/Themen/Gesundheit/Gesundheitssystem/Gesundheitsreform-(Zielsteuerung-Gesundheit).html</a:t>
            </a:r>
            <a:endParaRPr lang="de-DE" sz="1300" dirty="0"/>
          </a:p>
          <a:p>
            <a:r>
              <a:rPr lang="de-DE" dirty="0"/>
              <a:t>Qualitätsstrategie 2.0 (2018)</a:t>
            </a:r>
            <a:br>
              <a:rPr lang="de-DE" dirty="0"/>
            </a:br>
            <a:r>
              <a:rPr lang="de-DE" sz="1300" dirty="0">
                <a:hlinkClick r:id="rId4"/>
              </a:rPr>
              <a:t>https://www.sozialministerium.at/Themen/Gesundheit/Gesundheitssystem/Gesundheitssystem-und-Qualitaetssicherung/Qualitaetsstrategie-fuer-das-oesterreichische-Gesundheitswesen.html</a:t>
            </a:r>
            <a:endParaRPr lang="de-DE" sz="1300" dirty="0"/>
          </a:p>
          <a:p>
            <a:r>
              <a:rPr lang="de-DE" dirty="0"/>
              <a:t>Patientensicherheitsstrategie 2.0 (2018)</a:t>
            </a:r>
            <a:br>
              <a:rPr lang="de-DE" dirty="0"/>
            </a:br>
            <a:r>
              <a:rPr lang="de-DE" sz="1300" dirty="0">
                <a:hlinkClick r:id="rId5"/>
              </a:rPr>
              <a:t>https://www.sozialministerium.at/Themen/Gesundheit/Gesundheitssystem/Gesundheitssystem-und-Qualitaetssicherung/Patient-innensicherheit-und-Patient-inneninformationen/Patientensicherheitsstrategie-2.0.html</a:t>
            </a:r>
            <a:endParaRPr lang="de-DE" sz="1300" dirty="0"/>
          </a:p>
          <a:p>
            <a:pPr marL="0" indent="0">
              <a:buNone/>
            </a:pPr>
            <a:endParaRPr lang="de-DE" dirty="0"/>
          </a:p>
        </p:txBody>
      </p:sp>
    </p:spTree>
    <p:extLst>
      <p:ext uri="{BB962C8B-B14F-4D97-AF65-F5344CB8AC3E}">
        <p14:creationId xmlns:p14="http://schemas.microsoft.com/office/powerpoint/2010/main" val="2025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Patientensicherheit 2.0</a:t>
            </a:r>
            <a:br>
              <a:rPr lang="de-AT" dirty="0"/>
            </a:br>
            <a:r>
              <a:rPr lang="de-AT" dirty="0"/>
              <a:t>Eine österreichweite Rahmenvorgabe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a:bodyPr>
          <a:lstStyle/>
          <a:p>
            <a:r>
              <a:rPr lang="de-AT" dirty="0"/>
              <a:t>Im Jahr 2018 wurde die </a:t>
            </a:r>
            <a:br>
              <a:rPr lang="de-AT" dirty="0"/>
            </a:br>
            <a:r>
              <a:rPr lang="de-AT" dirty="0"/>
              <a:t>„Patientensicherheit Österreichweite </a:t>
            </a:r>
            <a:br>
              <a:rPr lang="de-AT" dirty="0"/>
            </a:br>
            <a:r>
              <a:rPr lang="de-AT" dirty="0"/>
              <a:t>Strategie 2013 – 2016“ aktualisiert</a:t>
            </a:r>
            <a:br>
              <a:rPr lang="de-AT" dirty="0"/>
            </a:br>
            <a:r>
              <a:rPr lang="de-AT" dirty="0"/>
              <a:t>und als österreichweite Rahmen-</a:t>
            </a:r>
            <a:br>
              <a:rPr lang="de-AT" dirty="0"/>
            </a:br>
            <a:r>
              <a:rPr lang="de-AT" dirty="0" err="1"/>
              <a:t>vorgabe</a:t>
            </a:r>
            <a:r>
              <a:rPr lang="de-AT" dirty="0"/>
              <a:t> </a:t>
            </a:r>
            <a:br>
              <a:rPr lang="de-AT" dirty="0"/>
            </a:br>
            <a:r>
              <a:rPr lang="de-AT" dirty="0"/>
              <a:t>„Patientensicherheitsstrategie 2.0“ </a:t>
            </a:r>
            <a:br>
              <a:rPr lang="de-AT" dirty="0"/>
            </a:br>
            <a:r>
              <a:rPr lang="de-AT" dirty="0"/>
              <a:t>neu herausgegeben.</a:t>
            </a:r>
          </a:p>
          <a:p>
            <a:r>
              <a:rPr lang="de-AT" dirty="0"/>
              <a:t>Die Strategie soll zur Bewusstseins-</a:t>
            </a:r>
            <a:br>
              <a:rPr lang="de-AT" dirty="0"/>
            </a:br>
            <a:r>
              <a:rPr lang="de-AT" dirty="0" err="1"/>
              <a:t>bildung</a:t>
            </a:r>
            <a:r>
              <a:rPr lang="de-AT" dirty="0"/>
              <a:t> für das Thema </a:t>
            </a:r>
            <a:br>
              <a:rPr lang="de-AT" dirty="0"/>
            </a:br>
            <a:r>
              <a:rPr lang="de-AT" dirty="0"/>
              <a:t>„Patientensicherheit“ </a:t>
            </a:r>
            <a:br>
              <a:rPr lang="de-AT" dirty="0"/>
            </a:br>
            <a:r>
              <a:rPr lang="de-AT" dirty="0"/>
              <a:t>beitragen. </a:t>
            </a:r>
          </a:p>
          <a:p>
            <a:pPr marL="0" indent="0">
              <a:buNone/>
            </a:pPr>
            <a:endParaRPr lang="de-DE" dirty="0"/>
          </a:p>
        </p:txBody>
      </p:sp>
      <p:pic>
        <p:nvPicPr>
          <p:cNvPr id="4" name="Grafik 3"/>
          <p:cNvPicPr>
            <a:picLocks noChangeAspect="1"/>
          </p:cNvPicPr>
          <p:nvPr/>
        </p:nvPicPr>
        <p:blipFill>
          <a:blip r:embed="rId2"/>
          <a:stretch>
            <a:fillRect/>
          </a:stretch>
        </p:blipFill>
        <p:spPr>
          <a:xfrm rot="223409">
            <a:off x="5628724" y="1776610"/>
            <a:ext cx="2765690" cy="3679356"/>
          </a:xfrm>
          <a:prstGeom prst="rect">
            <a:avLst/>
          </a:prstGeom>
          <a:ln w="6350">
            <a:solidFill>
              <a:schemeClr val="accent1"/>
            </a:solidFill>
          </a:ln>
        </p:spPr>
      </p:pic>
    </p:spTree>
    <p:extLst>
      <p:ext uri="{BB962C8B-B14F-4D97-AF65-F5344CB8AC3E}">
        <p14:creationId xmlns:p14="http://schemas.microsoft.com/office/powerpoint/2010/main" val="1943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kumimoji="0" lang="de-DE" sz="2800" b="0" i="0" u="none" strike="noStrike" kern="1200" cap="none" spc="0" normalizeH="0" baseline="0" noProof="0" dirty="0">
                <a:ln>
                  <a:noFill/>
                </a:ln>
                <a:solidFill>
                  <a:srgbClr val="687169"/>
                </a:solidFill>
                <a:effectLst/>
                <a:uLnTx/>
                <a:uFillTx/>
                <a:latin typeface="Lucida Sans" panose="020B0602030504020204" pitchFamily="34" charset="77"/>
                <a:ea typeface="+mj-ea"/>
                <a:cs typeface="+mj-cs"/>
              </a:rPr>
              <a:t>Die Gesundheit Österreich GmbH – das österreichische Public Health Institut</a:t>
            </a:r>
            <a:endParaRPr lang="de-AT" altLang="de-DE" sz="2800" dirty="0"/>
          </a:p>
        </p:txBody>
      </p:sp>
      <p:sp>
        <p:nvSpPr>
          <p:cNvPr id="3" name="Inhaltsplatzhalter 2"/>
          <p:cNvSpPr>
            <a:spLocks noGrp="1"/>
          </p:cNvSpPr>
          <p:nvPr>
            <p:ph idx="1"/>
          </p:nvPr>
        </p:nvSpPr>
        <p:spPr>
          <a:xfrm>
            <a:off x="628650" y="1825625"/>
            <a:ext cx="7820025" cy="4351338"/>
          </a:xfrm>
        </p:spPr>
        <p:txBody>
          <a:bodyPr/>
          <a:lstStyle/>
          <a:p>
            <a:pPr>
              <a:spcBef>
                <a:spcPts val="1200"/>
              </a:spcBef>
            </a:pPr>
            <a:r>
              <a:rPr lang="de-AT" dirty="0">
                <a:solidFill>
                  <a:schemeClr val="tx1">
                    <a:lumMod val="50000"/>
                    <a:lumOff val="50000"/>
                  </a:schemeClr>
                </a:solidFill>
              </a:rPr>
              <a:t>Seit 2006 eine GmbH im 100%-Eigentum der Republik Österreich </a:t>
            </a:r>
            <a:r>
              <a:rPr lang="de-AT" dirty="0">
                <a:solidFill>
                  <a:schemeClr val="tx1">
                    <a:lumMod val="50000"/>
                    <a:lumOff val="50000"/>
                  </a:schemeClr>
                </a:solidFill>
                <a:sym typeface="Wingdings" panose="05000000000000000000" pitchFamily="2" charset="2"/>
              </a:rPr>
              <a:t> </a:t>
            </a:r>
            <a:r>
              <a:rPr lang="de-DE" dirty="0">
                <a:solidFill>
                  <a:schemeClr val="tx1">
                    <a:lumMod val="50000"/>
                    <a:lumOff val="50000"/>
                  </a:schemeClr>
                </a:solidFill>
                <a:hlinkClick r:id="rId3"/>
              </a:rPr>
              <a:t>GÖG-Gesetz</a:t>
            </a:r>
            <a:endParaRPr lang="de-AT" dirty="0">
              <a:solidFill>
                <a:schemeClr val="tx1">
                  <a:lumMod val="50000"/>
                  <a:lumOff val="50000"/>
                </a:schemeClr>
              </a:solidFill>
            </a:endParaRPr>
          </a:p>
          <a:p>
            <a:pPr>
              <a:spcBef>
                <a:spcPts val="1200"/>
              </a:spcBef>
            </a:pPr>
            <a:r>
              <a:rPr lang="de-AT" dirty="0">
                <a:solidFill>
                  <a:schemeClr val="tx1">
                    <a:lumMod val="50000"/>
                    <a:lumOff val="50000"/>
                  </a:schemeClr>
                </a:solidFill>
              </a:rPr>
              <a:t>Eigentümervertretung: Bundesministerium für Soziales, Gesundheit, Pflege und Konsumentenschutz</a:t>
            </a:r>
          </a:p>
          <a:p>
            <a:pPr>
              <a:spcBef>
                <a:spcPts val="1200"/>
              </a:spcBef>
            </a:pPr>
            <a:r>
              <a:rPr lang="de-AT" dirty="0">
                <a:solidFill>
                  <a:schemeClr val="tx1">
                    <a:lumMod val="50000"/>
                    <a:lumOff val="50000"/>
                  </a:schemeClr>
                </a:solidFill>
              </a:rPr>
              <a:t>Nicht gewinnorientiert</a:t>
            </a:r>
          </a:p>
          <a:p>
            <a:pPr>
              <a:spcBef>
                <a:spcPts val="1200"/>
              </a:spcBef>
            </a:pPr>
            <a:r>
              <a:rPr lang="de-AT" dirty="0">
                <a:solidFill>
                  <a:schemeClr val="tx1">
                    <a:lumMod val="50000"/>
                    <a:lumOff val="50000"/>
                  </a:schemeClr>
                </a:solidFill>
              </a:rPr>
              <a:t>Im Rahmen der wissenschaftlichen Tätigkeit weisungsfrei </a:t>
            </a:r>
          </a:p>
        </p:txBody>
      </p:sp>
    </p:spTree>
    <p:extLst>
      <p:ext uri="{BB962C8B-B14F-4D97-AF65-F5344CB8AC3E}">
        <p14:creationId xmlns:p14="http://schemas.microsoft.com/office/powerpoint/2010/main" val="133376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Patientensicherheit 2.0</a:t>
            </a:r>
            <a:br>
              <a:rPr lang="de-AT" dirty="0"/>
            </a:br>
            <a:r>
              <a:rPr lang="de-AT" dirty="0"/>
              <a:t>Eine österreichweite Rahmenvorgabe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a:bodyPr>
          <a:lstStyle/>
          <a:p>
            <a:r>
              <a:rPr lang="de-AT" dirty="0"/>
              <a:t>Die „Patientensicherheitsstrategie 2.0“ richtet sich an </a:t>
            </a:r>
            <a:r>
              <a:rPr lang="de-AT" dirty="0">
                <a:solidFill>
                  <a:srgbClr val="4EA9CB"/>
                </a:solidFill>
              </a:rPr>
              <a:t>Entscheidungsträger/innen, Finanziers und Gesundheitsdienstleister/innen </a:t>
            </a:r>
            <a:r>
              <a:rPr lang="de-AT" dirty="0"/>
              <a:t>und soll dabei unterstützen die sichere Versorgung für alle zu gewährleisten und so die Risiken für alle Patientinnen und Patienten in Behandlung und Betreuung zu reduzieren.</a:t>
            </a:r>
          </a:p>
          <a:p>
            <a:r>
              <a:rPr lang="de-AT" dirty="0">
                <a:solidFill>
                  <a:srgbClr val="4EA9CB"/>
                </a:solidFill>
              </a:rPr>
              <a:t>Für Bürger/innen und Patientinnen/Patienten </a:t>
            </a:r>
            <a:r>
              <a:rPr lang="de-AT" dirty="0"/>
              <a:t>stellt die Strategie </a:t>
            </a:r>
            <a:r>
              <a:rPr lang="de-AT" dirty="0">
                <a:solidFill>
                  <a:srgbClr val="4EA9CB"/>
                </a:solidFill>
              </a:rPr>
              <a:t>eine Orientierungshilfe </a:t>
            </a:r>
            <a:r>
              <a:rPr lang="de-AT" dirty="0"/>
              <a:t>für die Belange der Patientensicherheit im österreichischen Gesundheitswesen dar.</a:t>
            </a:r>
          </a:p>
          <a:p>
            <a:endParaRPr lang="de-DE" dirty="0"/>
          </a:p>
        </p:txBody>
      </p:sp>
    </p:spTree>
    <p:extLst>
      <p:ext uri="{BB962C8B-B14F-4D97-AF65-F5344CB8AC3E}">
        <p14:creationId xmlns:p14="http://schemas.microsoft.com/office/powerpoint/2010/main" val="264951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Patientensicherheit 2.0</a:t>
            </a:r>
            <a:br>
              <a:rPr lang="de-AT" dirty="0"/>
            </a:br>
            <a:r>
              <a:rPr lang="de-AT" dirty="0"/>
              <a:t>Eine österreichweite Rahmenvorgabe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lnSpcReduction="10000"/>
          </a:bodyPr>
          <a:lstStyle/>
          <a:p>
            <a:pPr marL="0" indent="0">
              <a:buNone/>
            </a:pPr>
            <a:r>
              <a:rPr lang="de-DE" dirty="0">
                <a:solidFill>
                  <a:srgbClr val="4EA9CB"/>
                </a:solidFill>
              </a:rPr>
              <a:t>Handlungsempfehlungen für Gesundheitseinrichtungen</a:t>
            </a:r>
            <a:endParaRPr lang="de-AT" dirty="0">
              <a:solidFill>
                <a:srgbClr val="4EA9CB"/>
              </a:solidFill>
            </a:endParaRPr>
          </a:p>
          <a:p>
            <a:r>
              <a:rPr lang="de-AT" dirty="0"/>
              <a:t>Definieren von Verantwortlichkeiten </a:t>
            </a:r>
          </a:p>
          <a:p>
            <a:r>
              <a:rPr lang="de-AT" dirty="0"/>
              <a:t>Etablieren eines Risikomanagements in Gesundheitseinrichtungen (inkl. Fehlermanagement)</a:t>
            </a:r>
          </a:p>
          <a:p>
            <a:r>
              <a:rPr lang="de-AT" dirty="0"/>
              <a:t>eingebettet in ein funktionierendes Qualitätsmanagement</a:t>
            </a:r>
          </a:p>
          <a:p>
            <a:r>
              <a:rPr lang="de-AT" dirty="0"/>
              <a:t>Aufbau sicherer, benutzerfreundlicher Systeme, Prozesse und Instrumente der Patientensicherheit mit Unterstützung von Informations- und Kommunikationstechnologien </a:t>
            </a:r>
          </a:p>
          <a:p>
            <a:r>
              <a:rPr lang="de-AT" dirty="0"/>
              <a:t>Umsetzen sicherer Praktiken zur Vermeidung der häufigsten Zwischenfälle</a:t>
            </a:r>
          </a:p>
          <a:p>
            <a:r>
              <a:rPr lang="de-DE" dirty="0"/>
              <a:t>etc.</a:t>
            </a:r>
          </a:p>
        </p:txBody>
      </p:sp>
    </p:spTree>
    <p:extLst>
      <p:ext uri="{BB962C8B-B14F-4D97-AF65-F5344CB8AC3E}">
        <p14:creationId xmlns:p14="http://schemas.microsoft.com/office/powerpoint/2010/main" val="240452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Patientensicherheit auf Bundesebene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lnSpcReduction="10000"/>
          </a:bodyPr>
          <a:lstStyle/>
          <a:p>
            <a:pPr marL="0" indent="0">
              <a:buNone/>
            </a:pPr>
            <a:r>
              <a:rPr lang="de-AT" dirty="0">
                <a:solidFill>
                  <a:srgbClr val="4EA9CB"/>
                </a:solidFill>
              </a:rPr>
              <a:t>Umsetzung und Begleitmaßnahmen auf Bundesebene:</a:t>
            </a:r>
            <a:endParaRPr lang="de-DE" dirty="0">
              <a:solidFill>
                <a:srgbClr val="4EA9CB"/>
              </a:solidFill>
            </a:endParaRPr>
          </a:p>
          <a:p>
            <a:pPr lvl="0">
              <a:spcBef>
                <a:spcPts val="1800"/>
              </a:spcBef>
            </a:pPr>
            <a:r>
              <a:rPr lang="de-AT" dirty="0"/>
              <a:t>Nationale Koordinationsstelle für Patientensicherheit im Bundes-ministerium für Soziales, Gesundheit, Pflege und Konsumenten-schutz </a:t>
            </a:r>
          </a:p>
          <a:p>
            <a:pPr lvl="0"/>
            <a:r>
              <a:rPr lang="de-AT" dirty="0"/>
              <a:t>Beirat für Patientensicherheit</a:t>
            </a:r>
          </a:p>
          <a:p>
            <a:pPr lvl="0"/>
            <a:r>
              <a:rPr lang="de-AT" dirty="0"/>
              <a:t>Veröffentlichung und Darstellung patientensicherheitsrelevanter Aktivitäten</a:t>
            </a:r>
          </a:p>
          <a:p>
            <a:pPr lvl="0"/>
            <a:r>
              <a:rPr lang="de-AT" dirty="0"/>
              <a:t>Schwerpunktsetzung mit den Partnern der Zielsteuerung Gesundheit</a:t>
            </a:r>
            <a:endParaRPr lang="de-DE" dirty="0"/>
          </a:p>
          <a:p>
            <a:pPr marL="0" indent="0">
              <a:spcBef>
                <a:spcPts val="1800"/>
              </a:spcBef>
              <a:buNone/>
            </a:pPr>
            <a:r>
              <a:rPr lang="de-DE" dirty="0">
                <a:solidFill>
                  <a:srgbClr val="4EA9CB"/>
                </a:solidFill>
              </a:rPr>
              <a:t>Die Umsetzung der Strategie kann nur durch alle Leistungsträger im Gesundheitswesen erfolgen.</a:t>
            </a:r>
            <a:endParaRPr lang="de-DE" dirty="0"/>
          </a:p>
        </p:txBody>
      </p:sp>
    </p:spTree>
    <p:extLst>
      <p:ext uri="{BB962C8B-B14F-4D97-AF65-F5344CB8AC3E}">
        <p14:creationId xmlns:p14="http://schemas.microsoft.com/office/powerpoint/2010/main" val="210647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DE" dirty="0">
                <a:solidFill>
                  <a:srgbClr val="4EA9CB"/>
                </a:solidFill>
              </a:rPr>
              <a:t>Jahresberichte zur Patientensicherheit</a:t>
            </a:r>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1914353"/>
          </a:xfrm>
        </p:spPr>
        <p:txBody>
          <a:bodyPr>
            <a:normAutofit/>
          </a:bodyPr>
          <a:lstStyle/>
          <a:p>
            <a:pPr marL="0" indent="0">
              <a:buNone/>
            </a:pPr>
            <a:r>
              <a:rPr lang="de-AT" dirty="0"/>
              <a:t>Begleitend zur Strategie werden </a:t>
            </a:r>
            <a:br>
              <a:rPr lang="de-AT" dirty="0"/>
            </a:br>
            <a:r>
              <a:rPr lang="de-AT" dirty="0"/>
              <a:t>in Jahresberichten über Fortschritte </a:t>
            </a:r>
            <a:br>
              <a:rPr lang="de-AT" dirty="0"/>
            </a:br>
            <a:r>
              <a:rPr lang="de-AT" dirty="0"/>
              <a:t>zu bundesweiten Arbeiten mit hoher </a:t>
            </a:r>
            <a:br>
              <a:rPr lang="de-AT" dirty="0"/>
            </a:br>
            <a:r>
              <a:rPr lang="de-AT" dirty="0"/>
              <a:t>Relevanz für die Patientensicherheit </a:t>
            </a:r>
            <a:br>
              <a:rPr lang="de-AT" dirty="0"/>
            </a:br>
            <a:r>
              <a:rPr lang="de-AT" dirty="0"/>
              <a:t>berichtet.</a:t>
            </a:r>
          </a:p>
          <a:p>
            <a:pPr marL="0" indent="0">
              <a:buNone/>
            </a:pPr>
            <a:endParaRPr lang="de-DE" dirty="0"/>
          </a:p>
        </p:txBody>
      </p:sp>
      <p:pic>
        <p:nvPicPr>
          <p:cNvPr id="2" name="Grafik 1"/>
          <p:cNvPicPr>
            <a:picLocks noChangeAspect="1"/>
          </p:cNvPicPr>
          <p:nvPr/>
        </p:nvPicPr>
        <p:blipFill>
          <a:blip r:embed="rId2"/>
          <a:stretch>
            <a:fillRect/>
          </a:stretch>
        </p:blipFill>
        <p:spPr>
          <a:xfrm rot="346669">
            <a:off x="5442124" y="1824999"/>
            <a:ext cx="2874675" cy="4089617"/>
          </a:xfrm>
          <a:prstGeom prst="rect">
            <a:avLst/>
          </a:prstGeom>
          <a:effectLst>
            <a:outerShdw blurRad="50800" dist="38100" dir="2700000" algn="tl" rotWithShape="0">
              <a:prstClr val="black">
                <a:alpha val="40000"/>
              </a:prstClr>
            </a:outerShdw>
          </a:effectLst>
        </p:spPr>
      </p:pic>
      <p:sp>
        <p:nvSpPr>
          <p:cNvPr id="5" name="Inhaltsplatzhalter 6">
            <a:extLst>
              <a:ext uri="{FF2B5EF4-FFF2-40B4-BE49-F238E27FC236}">
                <a16:creationId xmlns:a16="http://schemas.microsoft.com/office/drawing/2014/main" id="{4CD8BE28-483F-6643-833B-96C348A8F240}"/>
              </a:ext>
            </a:extLst>
          </p:cNvPr>
          <p:cNvSpPr txBox="1">
            <a:spLocks/>
          </p:cNvSpPr>
          <p:nvPr/>
        </p:nvSpPr>
        <p:spPr>
          <a:xfrm>
            <a:off x="628650" y="3874913"/>
            <a:ext cx="4614922" cy="2302049"/>
          </a:xfrm>
          <a:prstGeom prst="rect">
            <a:avLst/>
          </a:prstGeom>
        </p:spPr>
        <p:txBody>
          <a:bodyPr vert="horz" lIns="0" tIns="0" rIns="0" bIns="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3946525" algn="l"/>
                <a:tab pos="8335963" algn="l"/>
              </a:tabLst>
            </a:pPr>
            <a:r>
              <a:rPr lang="de-DE" dirty="0"/>
              <a:t>Link: </a:t>
            </a:r>
            <a:r>
              <a:rPr lang="de-DE" sz="1300" dirty="0">
                <a:hlinkClick r:id="rId3"/>
              </a:rPr>
              <a:t>https://www.sozialministerium.at/Themen/Gesundheit/Gesundheitssystem/Gesundheitssystem-und-Qualitaetssicherung/Patient-innensicherheit-und-Patient-inneninformationen/Jahresberichte-zur-Sicherheit-von-Patientinnen-und-Patienten.html</a:t>
            </a:r>
            <a:endParaRPr lang="de-AT" sz="1300" dirty="0"/>
          </a:p>
        </p:txBody>
      </p:sp>
    </p:spTree>
    <p:extLst>
      <p:ext uri="{BB962C8B-B14F-4D97-AF65-F5344CB8AC3E}">
        <p14:creationId xmlns:p14="http://schemas.microsoft.com/office/powerpoint/2010/main" val="16911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Projekte und Arbeiten mit hoher Relevanz für die Patientensicherheit</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lnSpcReduction="10000"/>
          </a:bodyPr>
          <a:lstStyle/>
          <a:p>
            <a:pPr marL="0" lvl="2" indent="0">
              <a:buNone/>
            </a:pPr>
            <a:r>
              <a:rPr lang="de-DE" sz="2000" dirty="0"/>
              <a:t>Eine vollständige Auflistung aller Arbeiten und Initiativen mit hoher Relevanz für die Patientensicherheit ist im Rahmen der Vorlesung nicht möglich. </a:t>
            </a:r>
            <a:r>
              <a:rPr lang="de-DE" sz="2000" dirty="0">
                <a:solidFill>
                  <a:srgbClr val="4EA9CB"/>
                </a:solidFill>
              </a:rPr>
              <a:t>Exemplarisch werden nachstehend einige dieser Projekte und Arbeiten vorgestellt:</a:t>
            </a:r>
          </a:p>
          <a:p>
            <a:pPr marL="0" lvl="2" indent="0">
              <a:buNone/>
            </a:pPr>
            <a:endParaRPr lang="de-DE" sz="2000" dirty="0"/>
          </a:p>
          <a:p>
            <a:pPr marL="342900" lvl="2" indent="-342900">
              <a:buFont typeface="Arial" panose="020B0604020202020204" pitchFamily="34" charset="0"/>
              <a:buChar char="•"/>
            </a:pPr>
            <a:r>
              <a:rPr lang="de-AT" sz="2000" dirty="0"/>
              <a:t>Krankenhaushygiene und antimikrobielle Resistenzen</a:t>
            </a:r>
          </a:p>
          <a:p>
            <a:pPr marL="800100" lvl="3" indent="-342900"/>
            <a:r>
              <a:rPr lang="de-AT" sz="1800" dirty="0"/>
              <a:t>NAP-AMR</a:t>
            </a:r>
          </a:p>
          <a:p>
            <a:pPr marL="800100" lvl="3" indent="-342900"/>
            <a:r>
              <a:rPr lang="de-AT" sz="1800" dirty="0"/>
              <a:t>PROHYG 3.0</a:t>
            </a:r>
          </a:p>
          <a:p>
            <a:pPr marL="800100" lvl="3" indent="-342900"/>
            <a:r>
              <a:rPr lang="en-US" sz="2000" dirty="0"/>
              <a:t>A-HAI</a:t>
            </a:r>
          </a:p>
          <a:p>
            <a:pPr marL="342900" lvl="2" indent="-342900">
              <a:buFont typeface="Arial" panose="020B0604020202020204" pitchFamily="34" charset="0"/>
              <a:buChar char="•"/>
            </a:pPr>
            <a:r>
              <a:rPr lang="en-US" sz="2000" dirty="0"/>
              <a:t>A-IQI </a:t>
            </a:r>
            <a:endParaRPr lang="de-AT" sz="2000" dirty="0"/>
          </a:p>
          <a:p>
            <a:pPr marL="342900" lvl="2" indent="-342900">
              <a:buFont typeface="Arial" panose="020B0604020202020204" pitchFamily="34" charset="0"/>
              <a:buChar char="•"/>
            </a:pPr>
            <a:r>
              <a:rPr lang="en-US" sz="2000" dirty="0" err="1"/>
              <a:t>Österreichische</a:t>
            </a:r>
            <a:r>
              <a:rPr lang="en-US" sz="2000" dirty="0"/>
              <a:t> </a:t>
            </a:r>
            <a:r>
              <a:rPr lang="en-US" sz="2000" dirty="0" err="1"/>
              <a:t>Plattform</a:t>
            </a:r>
            <a:r>
              <a:rPr lang="en-US" sz="2000" dirty="0"/>
              <a:t> </a:t>
            </a:r>
            <a:r>
              <a:rPr lang="en-US" sz="2000" dirty="0" err="1"/>
              <a:t>für</a:t>
            </a:r>
            <a:r>
              <a:rPr lang="en-US" sz="2000" dirty="0"/>
              <a:t> </a:t>
            </a:r>
            <a:r>
              <a:rPr lang="en-US" sz="2000" dirty="0" err="1"/>
              <a:t>Gesundheitskompetenz</a:t>
            </a:r>
            <a:endParaRPr lang="en-US" sz="2000" dirty="0"/>
          </a:p>
          <a:p>
            <a:pPr marL="342900" lvl="2" indent="-342900">
              <a:buFont typeface="Arial" panose="020B0604020202020204" pitchFamily="34" charset="0"/>
              <a:buChar char="•"/>
            </a:pPr>
            <a:r>
              <a:rPr lang="en-US" sz="2000" dirty="0" err="1"/>
              <a:t>Qualitätsstandards</a:t>
            </a:r>
            <a:r>
              <a:rPr lang="en-US" sz="2000" dirty="0"/>
              <a:t> und </a:t>
            </a:r>
            <a:r>
              <a:rPr lang="en-US" sz="2000" dirty="0" err="1"/>
              <a:t>Patienteninformationen</a:t>
            </a:r>
            <a:endParaRPr lang="de-AT" sz="2000" dirty="0"/>
          </a:p>
          <a:p>
            <a:pPr marL="342900" lvl="2" indent="-342900">
              <a:buFont typeface="Arial" panose="020B0604020202020204" pitchFamily="34" charset="0"/>
              <a:buChar char="•"/>
            </a:pPr>
            <a:endParaRPr lang="de-DE" sz="2000" dirty="0"/>
          </a:p>
        </p:txBody>
      </p:sp>
    </p:spTree>
    <p:extLst>
      <p:ext uri="{BB962C8B-B14F-4D97-AF65-F5344CB8AC3E}">
        <p14:creationId xmlns:p14="http://schemas.microsoft.com/office/powerpoint/2010/main" val="183954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Krankenhaushygiene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a:bodyPr>
          <a:lstStyle/>
          <a:p>
            <a:pPr marL="0" indent="0">
              <a:buNone/>
            </a:pPr>
            <a:r>
              <a:rPr lang="de-AT" b="1" dirty="0">
                <a:solidFill>
                  <a:srgbClr val="4EA9CB"/>
                </a:solidFill>
              </a:rPr>
              <a:t>Aufgaben der Krankenhaushygiene</a:t>
            </a:r>
          </a:p>
          <a:p>
            <a:r>
              <a:rPr lang="de-AT" dirty="0"/>
              <a:t>Erkennen und Bekämpfen von Gesundheitssystem-assoziierten Infektionen (HAI)</a:t>
            </a:r>
          </a:p>
          <a:p>
            <a:r>
              <a:rPr lang="de-AT" dirty="0"/>
              <a:t>Präventivmaßnahmen und die Überwachung deren Einhaltung</a:t>
            </a:r>
          </a:p>
          <a:p>
            <a:pPr marL="0" indent="0">
              <a:spcBef>
                <a:spcPts val="1800"/>
              </a:spcBef>
              <a:buNone/>
            </a:pPr>
            <a:r>
              <a:rPr lang="de-AT" dirty="0"/>
              <a:t>Anstelle von nosokomialen Infektionen spricht man heute von Gesundheitssystem-assoziierten Infektionen (</a:t>
            </a:r>
            <a:r>
              <a:rPr lang="de-AT" dirty="0" err="1"/>
              <a:t>Health</a:t>
            </a:r>
            <a:r>
              <a:rPr lang="de-AT" dirty="0"/>
              <a:t>-care Associated </a:t>
            </a:r>
            <a:r>
              <a:rPr lang="de-AT" dirty="0" err="1"/>
              <a:t>Infections</a:t>
            </a:r>
            <a:r>
              <a:rPr lang="de-AT" dirty="0"/>
              <a:t> - HAI), da HAI nicht auf Krankenanstalten beschränkt sind, sondern in allen Gesundheitseinrichtungen (Langzeit-Pflegeeinrichtungen und Rehabilitationszentren, Ambulatorien, Praxen) auftreten.</a:t>
            </a:r>
            <a:endParaRPr lang="de-DE" sz="2000" dirty="0"/>
          </a:p>
        </p:txBody>
      </p:sp>
    </p:spTree>
    <p:extLst>
      <p:ext uri="{BB962C8B-B14F-4D97-AF65-F5344CB8AC3E}">
        <p14:creationId xmlns:p14="http://schemas.microsoft.com/office/powerpoint/2010/main" val="287419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Krankenhaushygiene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fontScale="92500" lnSpcReduction="20000"/>
          </a:bodyPr>
          <a:lstStyle/>
          <a:p>
            <a:pPr marL="0" indent="0">
              <a:buNone/>
            </a:pPr>
            <a:r>
              <a:rPr lang="de-AT" sz="2200" b="1" dirty="0">
                <a:solidFill>
                  <a:srgbClr val="4EA9CB"/>
                </a:solidFill>
              </a:rPr>
              <a:t>PROHYG - Organisation und Strategie der Krankenhaushygiene</a:t>
            </a:r>
            <a:endParaRPr lang="de-DE" sz="2200" b="1" dirty="0">
              <a:solidFill>
                <a:srgbClr val="4EA9CB"/>
              </a:solidFill>
            </a:endParaRPr>
          </a:p>
          <a:p>
            <a:pPr marL="0" indent="0">
              <a:buNone/>
            </a:pPr>
            <a:r>
              <a:rPr lang="de-AT" dirty="0"/>
              <a:t>Hygienemaßnahmen dienen dem Schutz vor Infektionen von Patientinnen und Patienten aber auch allen anderen Personen. In der Vermeidung von HAI nehmen krankenhaushygienische Maßnahmen deshalb eine besondere Stellung ein.</a:t>
            </a:r>
          </a:p>
          <a:p>
            <a:pPr marL="0" indent="0">
              <a:buNone/>
            </a:pPr>
            <a:r>
              <a:rPr lang="de-AT" dirty="0"/>
              <a:t>Das Expertenstatement PROHYG zur Organisation und Strategie der Krankenhaushygiene dient als Basis für den Qualitätsstandard “Organisation und Strategie der Krankenhaushygiene“.</a:t>
            </a:r>
          </a:p>
          <a:p>
            <a:pPr marL="0" indent="0">
              <a:buNone/>
            </a:pPr>
            <a:r>
              <a:rPr lang="de-DE" sz="1500" dirty="0"/>
              <a:t>PROHYG:</a:t>
            </a:r>
            <a:r>
              <a:rPr lang="de-DE" sz="2000" dirty="0"/>
              <a:t> </a:t>
            </a:r>
            <a:r>
              <a:rPr lang="de-DE" sz="1500" dirty="0">
                <a:hlinkClick r:id="rId2"/>
              </a:rPr>
              <a:t>https://www.sozialministerium.at/Themen/Gesundheit/Antimikrobielle-Resistenzen-und-Gesundheitssystem-assoziierte-Infektionen/Gesundheitssystem-assoziierte-Infektionen/Krankenhaushygiene-und-PROHYG.html</a:t>
            </a:r>
            <a:endParaRPr lang="de-DE" sz="1500" dirty="0"/>
          </a:p>
          <a:p>
            <a:pPr marL="0" indent="0">
              <a:buNone/>
            </a:pPr>
            <a:r>
              <a:rPr lang="de-DE" sz="1500" dirty="0"/>
              <a:t>Qualitätsstandard: </a:t>
            </a:r>
            <a:r>
              <a:rPr lang="de-DE" sz="1500" dirty="0">
                <a:hlinkClick r:id="rId3"/>
              </a:rPr>
              <a:t>https://www.sozialministerium.at/Themen/Gesundheit/Gesundheitssystem/Gesundheitssystem-und-Qualitaetssicherung/Qualitaetsstandards/QS-Krankenhaushygiene----Qualitaetsstandard-Organisation-und-Strategie-der-Krankenhaus-Hygiene.html</a:t>
            </a:r>
            <a:endParaRPr lang="de-DE" sz="1500" dirty="0"/>
          </a:p>
        </p:txBody>
      </p:sp>
    </p:spTree>
    <p:extLst>
      <p:ext uri="{BB962C8B-B14F-4D97-AF65-F5344CB8AC3E}">
        <p14:creationId xmlns:p14="http://schemas.microsoft.com/office/powerpoint/2010/main" val="328203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Krankenhaushygiene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fontScale="92500" lnSpcReduction="10000"/>
          </a:bodyPr>
          <a:lstStyle/>
          <a:p>
            <a:pPr marL="0" indent="0">
              <a:buNone/>
            </a:pPr>
            <a:r>
              <a:rPr lang="en-US" sz="2200" b="1" dirty="0">
                <a:solidFill>
                  <a:srgbClr val="4EA9CB"/>
                </a:solidFill>
              </a:rPr>
              <a:t>Austrian healthcare-associated infections (A-HAI)</a:t>
            </a:r>
            <a:endParaRPr lang="de-DE" sz="2200" b="1" dirty="0">
              <a:solidFill>
                <a:srgbClr val="4EA9CB"/>
              </a:solidFill>
            </a:endParaRPr>
          </a:p>
          <a:p>
            <a:pPr marL="0" indent="0">
              <a:buNone/>
            </a:pPr>
            <a:r>
              <a:rPr lang="de-AT" dirty="0"/>
              <a:t>Die Überwachung (</a:t>
            </a:r>
            <a:r>
              <a:rPr lang="de-AT" dirty="0" err="1"/>
              <a:t>Surveillance</a:t>
            </a:r>
            <a:r>
              <a:rPr lang="de-AT" dirty="0"/>
              <a:t> ) von HAI nach einem anerkannten, dem Stand der Wissenschaft entsprechenden </a:t>
            </a:r>
            <a:r>
              <a:rPr lang="de-AT" dirty="0" err="1"/>
              <a:t>Surveillance</a:t>
            </a:r>
            <a:r>
              <a:rPr lang="de-AT" dirty="0"/>
              <a:t>-System ist gesetzlich verpflichtend im Bundesgesetz über Krankenanstalten und Kuranstalten (</a:t>
            </a:r>
            <a:r>
              <a:rPr lang="de-AT" dirty="0" err="1"/>
              <a:t>KAKuG</a:t>
            </a:r>
            <a:r>
              <a:rPr lang="de-AT" dirty="0"/>
              <a:t>) verankert und umfasst auch eine jährliche Weiterleitung der Daten an das Gesundheitsministerium. </a:t>
            </a:r>
            <a:endParaRPr lang="de-DE" dirty="0">
              <a:solidFill>
                <a:srgbClr val="4EA9CB"/>
              </a:solidFill>
            </a:endParaRPr>
          </a:p>
          <a:p>
            <a:pPr marL="0" indent="0">
              <a:buNone/>
            </a:pPr>
            <a:r>
              <a:rPr lang="de-AT" dirty="0"/>
              <a:t>Neben den nationalen Überwachungssystemen in den Mitgliedstaaten der EU findet die europäische </a:t>
            </a:r>
            <a:r>
              <a:rPr lang="de-AT" dirty="0" err="1"/>
              <a:t>Surveillance</a:t>
            </a:r>
            <a:r>
              <a:rPr lang="de-AT" dirty="0"/>
              <a:t> im europäischen HAI-Net im </a:t>
            </a:r>
            <a:r>
              <a:rPr lang="en-US" dirty="0"/>
              <a:t>European Centre for Disease Prevention and Control (</a:t>
            </a:r>
            <a:r>
              <a:rPr lang="de-AT" dirty="0"/>
              <a:t>ECDC) statt.</a:t>
            </a:r>
            <a:endParaRPr lang="de-DE" sz="2000" dirty="0"/>
          </a:p>
          <a:p>
            <a:pPr marL="0" lvl="2" indent="0">
              <a:spcBef>
                <a:spcPts val="1800"/>
              </a:spcBef>
              <a:buNone/>
            </a:pPr>
            <a:r>
              <a:rPr lang="de-DE" sz="2000" dirty="0"/>
              <a:t>Link: </a:t>
            </a:r>
            <a:r>
              <a:rPr lang="de-DE" sz="1500" dirty="0">
                <a:hlinkClick r:id="rId2"/>
              </a:rPr>
              <a:t>https://www.sozialministerium.at/Themen/Gesundheit/Antimikrobielle-Resistenzen-und-Gesundheitssystem-assoziierte-Infektionen/Gesundheitssystem-assoziierte-Infektionen/Bundesweite-Erfassung-der-Gesundheitssystem-assoziierten-Infektionen-(A-HAI).html</a:t>
            </a:r>
            <a:endParaRPr lang="de-DE" sz="1500" dirty="0"/>
          </a:p>
        </p:txBody>
      </p:sp>
    </p:spTree>
    <p:extLst>
      <p:ext uri="{BB962C8B-B14F-4D97-AF65-F5344CB8AC3E}">
        <p14:creationId xmlns:p14="http://schemas.microsoft.com/office/powerpoint/2010/main" val="21232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en-US" dirty="0" err="1"/>
              <a:t>Ergebnisqualitätsmessung</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fontScale="92500" lnSpcReduction="20000"/>
          </a:bodyPr>
          <a:lstStyle/>
          <a:p>
            <a:pPr marL="0" indent="0">
              <a:buNone/>
            </a:pPr>
            <a:r>
              <a:rPr lang="en-US" sz="2200" b="1" dirty="0" err="1">
                <a:solidFill>
                  <a:srgbClr val="4EA9CB"/>
                </a:solidFill>
              </a:rPr>
              <a:t>Ergebnisqualitätsmessung</a:t>
            </a:r>
            <a:r>
              <a:rPr lang="en-US" sz="2200" b="1" dirty="0">
                <a:solidFill>
                  <a:srgbClr val="4EA9CB"/>
                </a:solidFill>
              </a:rPr>
              <a:t> </a:t>
            </a:r>
            <a:r>
              <a:rPr lang="en-US" sz="2200" b="1" dirty="0" err="1">
                <a:solidFill>
                  <a:srgbClr val="4EA9CB"/>
                </a:solidFill>
              </a:rPr>
              <a:t>i</a:t>
            </a:r>
            <a:r>
              <a:rPr lang="de-AT" sz="2200" b="1" dirty="0">
                <a:solidFill>
                  <a:srgbClr val="4EA9CB"/>
                </a:solidFill>
              </a:rPr>
              <a:t>n Krankenanstalten - Austrian </a:t>
            </a:r>
            <a:r>
              <a:rPr lang="de-AT" sz="2200" b="1" dirty="0" err="1">
                <a:solidFill>
                  <a:srgbClr val="4EA9CB"/>
                </a:solidFill>
              </a:rPr>
              <a:t>Inpatient</a:t>
            </a:r>
            <a:r>
              <a:rPr lang="de-AT" sz="2200" b="1" dirty="0">
                <a:solidFill>
                  <a:srgbClr val="4EA9CB"/>
                </a:solidFill>
              </a:rPr>
              <a:t> Quality </a:t>
            </a:r>
            <a:r>
              <a:rPr lang="de-AT" sz="2200" b="1" dirty="0" err="1">
                <a:solidFill>
                  <a:srgbClr val="4EA9CB"/>
                </a:solidFill>
              </a:rPr>
              <a:t>Indicators</a:t>
            </a:r>
            <a:r>
              <a:rPr lang="de-AT" sz="2200" b="1" dirty="0">
                <a:solidFill>
                  <a:srgbClr val="4EA9CB"/>
                </a:solidFill>
              </a:rPr>
              <a:t> (A-IQI)</a:t>
            </a:r>
            <a:endParaRPr lang="en-US" sz="2200" b="1" dirty="0">
              <a:solidFill>
                <a:srgbClr val="4EA9CB"/>
              </a:solidFill>
            </a:endParaRPr>
          </a:p>
          <a:p>
            <a:pPr marL="0" lvl="2" indent="0">
              <a:spcBef>
                <a:spcPts val="1800"/>
              </a:spcBef>
              <a:buNone/>
            </a:pPr>
            <a:r>
              <a:rPr lang="de-AT" sz="2000" dirty="0"/>
              <a:t>Für die Ergebnisqualitätsmessung werden Indikatoren zur Ermittlung von Auffälligkeiten und das Peer-Review-Verfahren zur Identifikation von Optimierungspotential aus Routinedaten (Krankenhausdaten) herangezogen. </a:t>
            </a:r>
          </a:p>
          <a:p>
            <a:pPr marL="0" lvl="2" indent="0">
              <a:spcBef>
                <a:spcPts val="1800"/>
              </a:spcBef>
              <a:buNone/>
            </a:pPr>
            <a:r>
              <a:rPr lang="de-AT" sz="2000" dirty="0"/>
              <a:t>Durch A-IQI können Schwachstellen in der gesamten Behandlung (Strukturen, Prozesse, medizinische Themen) identifiziert werden. Die IQI werden in Österreich, Deutschland und der Schweiz angewandt. Dies ermöglicht einen 3-Länder-Vergleich der Ergebnisse.</a:t>
            </a:r>
            <a:endParaRPr lang="de-DE" sz="2000" dirty="0"/>
          </a:p>
          <a:p>
            <a:pPr marL="0" lvl="2" indent="0">
              <a:spcBef>
                <a:spcPts val="1800"/>
              </a:spcBef>
              <a:buNone/>
            </a:pPr>
            <a:r>
              <a:rPr lang="de-DE" sz="2000" dirty="0"/>
              <a:t>Link: </a:t>
            </a:r>
            <a:r>
              <a:rPr lang="de-DE" sz="1500" dirty="0">
                <a:hlinkClick r:id="rId2"/>
              </a:rPr>
              <a:t>https://www.sozialministerium.at/Themen/Gesundheit/Antimikrobielle-Resistenzen-und-Gesundheitssystem-assoziierte-Infektionen/Gesundheitssystem-assoziierte-Infektionen/Bundesweite-Erfassung-der-Gesundheitssystem-assoziierten-Infektionen-(A-HAI).html</a:t>
            </a:r>
            <a:endParaRPr lang="de-DE" sz="1500" dirty="0"/>
          </a:p>
        </p:txBody>
      </p:sp>
    </p:spTree>
    <p:extLst>
      <p:ext uri="{BB962C8B-B14F-4D97-AF65-F5344CB8AC3E}">
        <p14:creationId xmlns:p14="http://schemas.microsoft.com/office/powerpoint/2010/main" val="187889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DE" dirty="0"/>
              <a:t>Gesundheitskompetenz</a:t>
            </a:r>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a:bodyPr>
          <a:lstStyle/>
          <a:p>
            <a:pPr marL="0" indent="0">
              <a:buNone/>
            </a:pPr>
            <a:r>
              <a:rPr lang="de-DE" b="1" dirty="0">
                <a:solidFill>
                  <a:srgbClr val="4EA9CB"/>
                </a:solidFill>
              </a:rPr>
              <a:t>Österreichische Plattform für Gesundheitskompetenz</a:t>
            </a:r>
            <a:endParaRPr lang="en-US" b="1" dirty="0">
              <a:solidFill>
                <a:srgbClr val="4EA9CB"/>
              </a:solidFill>
            </a:endParaRPr>
          </a:p>
          <a:p>
            <a:pPr marL="0" lvl="2" indent="0">
              <a:spcBef>
                <a:spcPts val="1800"/>
              </a:spcBef>
              <a:buNone/>
            </a:pPr>
            <a:r>
              <a:rPr lang="de-AT" sz="1900" dirty="0"/>
              <a:t>Gesundheitskompetenz trägt wesentlich zur Gesundheit,  gesundheitlichen Chancengerechtigkeit und Patientensicherheit in der Bevölkerung bei. Die Stärkung der Gesundheitskompetenz ist ein wichtiges Gesundheitsziel und ein Eckpunkt der Gesundheitsreform in Österreich. </a:t>
            </a:r>
          </a:p>
          <a:p>
            <a:pPr marL="0" lvl="2" indent="0">
              <a:spcBef>
                <a:spcPts val="1800"/>
              </a:spcBef>
              <a:buNone/>
            </a:pPr>
            <a:r>
              <a:rPr lang="de-AT" sz="1900" dirty="0"/>
              <a:t>Die Österreichische Plattform Gesundheitskompetenz (ÖPGK) unterstützt die Umsetzung dieses Ziels unter Berücksichtigung des </a:t>
            </a:r>
            <a:r>
              <a:rPr lang="de-AT" sz="1900" dirty="0" err="1"/>
              <a:t>Health</a:t>
            </a:r>
            <a:r>
              <a:rPr lang="de-AT" sz="1900" dirty="0"/>
              <a:t>-in-All-</a:t>
            </a:r>
            <a:r>
              <a:rPr lang="de-AT" sz="1900" dirty="0" err="1"/>
              <a:t>Policies</a:t>
            </a:r>
            <a:r>
              <a:rPr lang="de-AT" sz="1900" dirty="0"/>
              <a:t>-Ansatzes.</a:t>
            </a:r>
          </a:p>
          <a:p>
            <a:pPr marL="0" lvl="2" indent="0">
              <a:spcBef>
                <a:spcPts val="1800"/>
              </a:spcBef>
              <a:buNone/>
            </a:pPr>
            <a:r>
              <a:rPr lang="de-DE" sz="1900" dirty="0"/>
              <a:t>Gesundheitskompetenz-Plattform:</a:t>
            </a:r>
            <a:r>
              <a:rPr lang="de-DE" sz="2000" dirty="0"/>
              <a:t> </a:t>
            </a:r>
            <a:r>
              <a:rPr lang="de-DE" sz="1500" dirty="0">
                <a:hlinkClick r:id="rId2"/>
              </a:rPr>
              <a:t>https://oepgk.at/</a:t>
            </a:r>
            <a:endParaRPr lang="de-DE" sz="1500" dirty="0"/>
          </a:p>
          <a:p>
            <a:pPr marL="0" lvl="2" indent="0">
              <a:spcBef>
                <a:spcPts val="1800"/>
              </a:spcBef>
              <a:buNone/>
            </a:pPr>
            <a:endParaRPr lang="de-DE" sz="1500" dirty="0"/>
          </a:p>
        </p:txBody>
      </p:sp>
    </p:spTree>
    <p:extLst>
      <p:ext uri="{BB962C8B-B14F-4D97-AF65-F5344CB8AC3E}">
        <p14:creationId xmlns:p14="http://schemas.microsoft.com/office/powerpoint/2010/main" val="1712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A8AB8-5C1E-2A42-AE46-FA88E32EB8F6}"/>
              </a:ext>
            </a:extLst>
          </p:cNvPr>
          <p:cNvSpPr>
            <a:spLocks noGrp="1"/>
          </p:cNvSpPr>
          <p:nvPr>
            <p:ph type="title"/>
          </p:nvPr>
        </p:nvSpPr>
        <p:spPr>
          <a:xfrm>
            <a:off x="362007" y="270205"/>
            <a:ext cx="7886700" cy="752304"/>
          </a:xfrm>
        </p:spPr>
        <p:txBody>
          <a:bodyPr>
            <a:noAutofit/>
          </a:bodyPr>
          <a:lstStyle/>
          <a:p>
            <a:r>
              <a:rPr lang="de-DE" dirty="0"/>
              <a:t>Organigramm</a:t>
            </a:r>
          </a:p>
        </p:txBody>
      </p:sp>
      <p:sp>
        <p:nvSpPr>
          <p:cNvPr id="3" name="Inhaltsplatzhalter 2">
            <a:extLst>
              <a:ext uri="{FF2B5EF4-FFF2-40B4-BE49-F238E27FC236}">
                <a16:creationId xmlns:a16="http://schemas.microsoft.com/office/drawing/2014/main" id="{88D4103A-6EDA-F849-96FD-7261E041C2DD}"/>
              </a:ext>
            </a:extLst>
          </p:cNvPr>
          <p:cNvSpPr>
            <a:spLocks noGrp="1"/>
          </p:cNvSpPr>
          <p:nvPr>
            <p:ph sz="half" idx="1"/>
          </p:nvPr>
        </p:nvSpPr>
        <p:spPr>
          <a:xfrm>
            <a:off x="318030" y="2253501"/>
            <a:ext cx="2025000" cy="2132269"/>
          </a:xfrm>
        </p:spPr>
        <p:txBody>
          <a:bodyPr>
            <a:normAutofit/>
          </a:bodyPr>
          <a:lstStyle/>
          <a:p>
            <a:pPr lvl="1">
              <a:buFont typeface="Symbol" panose="05050102010706020507" pitchFamily="18" charset="2"/>
              <a:buChar char="-"/>
            </a:pPr>
            <a:r>
              <a:rPr lang="de-DE" sz="1050" dirty="0">
                <a:solidFill>
                  <a:schemeClr val="tx1">
                    <a:lumMod val="50000"/>
                    <a:lumOff val="50000"/>
                  </a:schemeClr>
                </a:solidFill>
              </a:rPr>
              <a:t>Planung- und Systementwicklung</a:t>
            </a:r>
          </a:p>
          <a:p>
            <a:pPr lvl="1">
              <a:buFont typeface="Symbol" panose="05050102010706020507" pitchFamily="18" charset="2"/>
              <a:buChar char="-"/>
            </a:pPr>
            <a:r>
              <a:rPr lang="de-DE" sz="1050" dirty="0">
                <a:solidFill>
                  <a:schemeClr val="tx1">
                    <a:lumMod val="50000"/>
                    <a:lumOff val="50000"/>
                  </a:schemeClr>
                </a:solidFill>
              </a:rPr>
              <a:t>Gesundheitsberufe </a:t>
            </a:r>
          </a:p>
          <a:p>
            <a:pPr lvl="1">
              <a:buFont typeface="Symbol" panose="05050102010706020507" pitchFamily="18" charset="2"/>
              <a:buChar char="-"/>
            </a:pPr>
            <a:r>
              <a:rPr lang="de-DE" sz="1050" dirty="0">
                <a:solidFill>
                  <a:schemeClr val="tx1">
                    <a:lumMod val="50000"/>
                    <a:lumOff val="50000"/>
                  </a:schemeClr>
                </a:solidFill>
              </a:rPr>
              <a:t>Langzeitpflege</a:t>
            </a:r>
          </a:p>
          <a:p>
            <a:pPr lvl="1">
              <a:buFont typeface="Symbol" panose="05050102010706020507" pitchFamily="18" charset="2"/>
              <a:buChar char="-"/>
            </a:pPr>
            <a:r>
              <a:rPr lang="de-DE" sz="1050" dirty="0">
                <a:solidFill>
                  <a:schemeClr val="tx1">
                    <a:lumMod val="50000"/>
                    <a:lumOff val="50000"/>
                  </a:schemeClr>
                </a:solidFill>
              </a:rPr>
              <a:t>Kompetenzzentrum Sucht</a:t>
            </a:r>
          </a:p>
          <a:p>
            <a:pPr lvl="1">
              <a:buFont typeface="Symbol" panose="05050102010706020507" pitchFamily="18" charset="2"/>
              <a:buChar char="-"/>
            </a:pPr>
            <a:r>
              <a:rPr lang="de-DE" sz="1050" dirty="0">
                <a:solidFill>
                  <a:schemeClr val="tx1">
                    <a:lumMod val="50000"/>
                    <a:lumOff val="50000"/>
                  </a:schemeClr>
                </a:solidFill>
              </a:rPr>
              <a:t>Pharmaökonomie</a:t>
            </a:r>
          </a:p>
          <a:p>
            <a:pPr lvl="1">
              <a:buFont typeface="Symbol" panose="05050102010706020507" pitchFamily="18" charset="2"/>
              <a:buChar char="-"/>
            </a:pPr>
            <a:r>
              <a:rPr lang="de-DE" sz="1050" dirty="0" err="1">
                <a:solidFill>
                  <a:schemeClr val="tx1">
                    <a:lumMod val="50000"/>
                    <a:lumOff val="50000"/>
                  </a:schemeClr>
                </a:solidFill>
              </a:rPr>
              <a:t>uva</a:t>
            </a:r>
            <a:r>
              <a:rPr lang="de-DE" sz="1050" dirty="0">
                <a:solidFill>
                  <a:schemeClr val="tx1">
                    <a:lumMod val="50000"/>
                    <a:lumOff val="50000"/>
                  </a:schemeClr>
                </a:solidFill>
              </a:rPr>
              <a:t>. </a:t>
            </a:r>
          </a:p>
        </p:txBody>
      </p:sp>
      <p:sp>
        <p:nvSpPr>
          <p:cNvPr id="8" name="Inhaltsplatzhalter 7">
            <a:extLst>
              <a:ext uri="{FF2B5EF4-FFF2-40B4-BE49-F238E27FC236}">
                <a16:creationId xmlns:a16="http://schemas.microsoft.com/office/drawing/2014/main" id="{13E5B9D6-970B-174C-864B-CD6BA963184B}"/>
              </a:ext>
            </a:extLst>
          </p:cNvPr>
          <p:cNvSpPr>
            <a:spLocks noGrp="1"/>
          </p:cNvSpPr>
          <p:nvPr>
            <p:ph sz="half" idx="18"/>
          </p:nvPr>
        </p:nvSpPr>
        <p:spPr>
          <a:xfrm>
            <a:off x="2559315" y="2253500"/>
            <a:ext cx="2025000" cy="2102228"/>
          </a:xfrm>
        </p:spPr>
        <p:txBody>
          <a:bodyPr>
            <a:normAutofit/>
          </a:bodyPr>
          <a:lstStyle/>
          <a:p>
            <a:pPr lvl="1">
              <a:buFont typeface="Symbol" panose="05050102010706020507" pitchFamily="18" charset="2"/>
              <a:buChar char="-"/>
            </a:pPr>
            <a:r>
              <a:rPr lang="de-DE" sz="1050" dirty="0">
                <a:solidFill>
                  <a:schemeClr val="tx1">
                    <a:lumMod val="50000"/>
                    <a:lumOff val="50000"/>
                  </a:schemeClr>
                </a:solidFill>
              </a:rPr>
              <a:t>Evidenz- und Qualitätsstandards </a:t>
            </a:r>
          </a:p>
          <a:p>
            <a:pPr lvl="1">
              <a:buFont typeface="Symbol" panose="05050102010706020507" pitchFamily="18" charset="2"/>
              <a:buChar char="-"/>
            </a:pPr>
            <a:r>
              <a:rPr lang="de-DE" sz="1050" dirty="0">
                <a:solidFill>
                  <a:schemeClr val="tx1">
                    <a:lumMod val="50000"/>
                    <a:lumOff val="50000"/>
                  </a:schemeClr>
                </a:solidFill>
              </a:rPr>
              <a:t>Qualitätsmessung und Patientenbefragung</a:t>
            </a:r>
          </a:p>
        </p:txBody>
      </p:sp>
      <p:sp>
        <p:nvSpPr>
          <p:cNvPr id="9" name="Inhaltsplatzhalter 8">
            <a:extLst>
              <a:ext uri="{FF2B5EF4-FFF2-40B4-BE49-F238E27FC236}">
                <a16:creationId xmlns:a16="http://schemas.microsoft.com/office/drawing/2014/main" id="{2F4FF905-42DC-5C48-868A-E4147A3520FA}"/>
              </a:ext>
            </a:extLst>
          </p:cNvPr>
          <p:cNvSpPr>
            <a:spLocks noGrp="1"/>
          </p:cNvSpPr>
          <p:nvPr>
            <p:ph sz="half" idx="19"/>
          </p:nvPr>
        </p:nvSpPr>
        <p:spPr>
          <a:xfrm>
            <a:off x="4781550" y="2253500"/>
            <a:ext cx="2025000" cy="2060972"/>
          </a:xfrm>
        </p:spPr>
        <p:txBody>
          <a:bodyPr>
            <a:normAutofit/>
          </a:bodyPr>
          <a:lstStyle/>
          <a:p>
            <a:pPr lvl="1">
              <a:buFont typeface="Symbol" panose="05050102010706020507" pitchFamily="18" charset="2"/>
              <a:buChar char="-"/>
            </a:pPr>
            <a:r>
              <a:rPr lang="de-DE" sz="1050" dirty="0">
                <a:solidFill>
                  <a:schemeClr val="tx1">
                    <a:lumMod val="50000"/>
                    <a:lumOff val="50000"/>
                  </a:schemeClr>
                </a:solidFill>
              </a:rPr>
              <a:t>Projektförderung</a:t>
            </a:r>
          </a:p>
          <a:p>
            <a:pPr lvl="1">
              <a:buFont typeface="Symbol" panose="05050102010706020507" pitchFamily="18" charset="2"/>
              <a:buChar char="-"/>
            </a:pPr>
            <a:r>
              <a:rPr lang="de-DE" sz="1050" dirty="0">
                <a:solidFill>
                  <a:schemeClr val="tx1">
                    <a:lumMod val="50000"/>
                    <a:lumOff val="50000"/>
                  </a:schemeClr>
                </a:solidFill>
              </a:rPr>
              <a:t>Fort- und Weiterbildung, Vernetzung</a:t>
            </a:r>
          </a:p>
          <a:p>
            <a:pPr lvl="1">
              <a:buFont typeface="Symbol" panose="05050102010706020507" pitchFamily="18" charset="2"/>
              <a:buChar char="-"/>
            </a:pPr>
            <a:r>
              <a:rPr lang="de-DE" sz="1050" dirty="0">
                <a:solidFill>
                  <a:schemeClr val="tx1">
                    <a:lumMod val="50000"/>
                    <a:lumOff val="50000"/>
                  </a:schemeClr>
                </a:solidFill>
              </a:rPr>
              <a:t>ÖKUSS-Servicestelle für Selbsthilfe</a:t>
            </a:r>
          </a:p>
          <a:p>
            <a:pPr lvl="1">
              <a:buFont typeface="Symbol" panose="05050102010706020507" pitchFamily="18" charset="2"/>
              <a:buChar char="-"/>
            </a:pPr>
            <a:r>
              <a:rPr lang="de-DE" sz="1050" dirty="0">
                <a:solidFill>
                  <a:schemeClr val="tx1">
                    <a:lumMod val="50000"/>
                    <a:lumOff val="50000"/>
                  </a:schemeClr>
                </a:solidFill>
              </a:rPr>
              <a:t>Kompetenzzentrum Zukunft Gesundheitsförderung </a:t>
            </a:r>
          </a:p>
          <a:p>
            <a:pPr lvl="1">
              <a:buFont typeface="Symbol" panose="05050102010706020507" pitchFamily="18" charset="2"/>
              <a:buChar char="-"/>
            </a:pPr>
            <a:r>
              <a:rPr lang="de-DE" sz="1050" dirty="0" err="1">
                <a:solidFill>
                  <a:schemeClr val="tx1">
                    <a:lumMod val="50000"/>
                    <a:lumOff val="50000"/>
                  </a:schemeClr>
                </a:solidFill>
              </a:rPr>
              <a:t>uva</a:t>
            </a:r>
            <a:r>
              <a:rPr lang="de-DE" sz="1050" dirty="0">
                <a:solidFill>
                  <a:schemeClr val="tx1">
                    <a:lumMod val="50000"/>
                    <a:lumOff val="50000"/>
                  </a:schemeClr>
                </a:solidFill>
              </a:rPr>
              <a:t>. </a:t>
            </a:r>
          </a:p>
          <a:p>
            <a:pPr marL="1350" lvl="1" indent="0">
              <a:buNone/>
            </a:pPr>
            <a:endParaRPr lang="de-DE" sz="1050" dirty="0"/>
          </a:p>
        </p:txBody>
      </p:sp>
      <p:sp>
        <p:nvSpPr>
          <p:cNvPr id="4" name="Foliennummernplatzhalter 3">
            <a:extLst>
              <a:ext uri="{FF2B5EF4-FFF2-40B4-BE49-F238E27FC236}">
                <a16:creationId xmlns:a16="http://schemas.microsoft.com/office/drawing/2014/main" id="{7292B8B4-FD79-7D4F-9FB8-B460EA969BC0}"/>
              </a:ext>
            </a:extLst>
          </p:cNvPr>
          <p:cNvSpPr>
            <a:spLocks noGrp="1"/>
          </p:cNvSpPr>
          <p:nvPr>
            <p:ph type="sldNum" sz="quarter" idx="4"/>
          </p:nvPr>
        </p:nvSpPr>
        <p:spPr>
          <a:xfrm>
            <a:off x="744142" y="5035325"/>
            <a:ext cx="437924" cy="273844"/>
          </a:xfrm>
        </p:spPr>
        <p:txBody>
          <a:bodyPr/>
          <a:lstStyle/>
          <a:p>
            <a:fld id="{CDD6A526-6E93-4D44-80E5-3CEE2153CC52}" type="slidenum">
              <a:rPr lang="de-DE" smtClean="0"/>
              <a:t>3</a:t>
            </a:fld>
            <a:endParaRPr lang="de-DE"/>
          </a:p>
        </p:txBody>
      </p:sp>
      <p:pic>
        <p:nvPicPr>
          <p:cNvPr id="28" name="Grafik 27">
            <a:extLst>
              <a:ext uri="{FF2B5EF4-FFF2-40B4-BE49-F238E27FC236}">
                <a16:creationId xmlns:a16="http://schemas.microsoft.com/office/drawing/2014/main" id="{A9DC4F9B-855C-465B-9402-601E54921F73}"/>
              </a:ext>
            </a:extLst>
          </p:cNvPr>
          <p:cNvPicPr>
            <a:picLocks noChangeAspect="1"/>
          </p:cNvPicPr>
          <p:nvPr/>
        </p:nvPicPr>
        <p:blipFill>
          <a:blip r:embed="rId2"/>
          <a:stretch>
            <a:fillRect/>
          </a:stretch>
        </p:blipFill>
        <p:spPr>
          <a:xfrm>
            <a:off x="262311" y="1352390"/>
            <a:ext cx="2062151" cy="724612"/>
          </a:xfrm>
          <a:prstGeom prst="rect">
            <a:avLst/>
          </a:prstGeom>
        </p:spPr>
      </p:pic>
      <p:pic>
        <p:nvPicPr>
          <p:cNvPr id="32" name="Grafik 31">
            <a:extLst>
              <a:ext uri="{FF2B5EF4-FFF2-40B4-BE49-F238E27FC236}">
                <a16:creationId xmlns:a16="http://schemas.microsoft.com/office/drawing/2014/main" id="{0D3A5ACD-C0CD-4F77-8677-E22839EBD23A}"/>
              </a:ext>
            </a:extLst>
          </p:cNvPr>
          <p:cNvPicPr>
            <a:picLocks noChangeAspect="1"/>
          </p:cNvPicPr>
          <p:nvPr/>
        </p:nvPicPr>
        <p:blipFill>
          <a:blip r:embed="rId3"/>
          <a:stretch>
            <a:fillRect/>
          </a:stretch>
        </p:blipFill>
        <p:spPr>
          <a:xfrm>
            <a:off x="2490785" y="1347286"/>
            <a:ext cx="1814572" cy="724611"/>
          </a:xfrm>
          <a:prstGeom prst="rect">
            <a:avLst/>
          </a:prstGeom>
        </p:spPr>
      </p:pic>
      <p:pic>
        <p:nvPicPr>
          <p:cNvPr id="33" name="Grafik 32">
            <a:extLst>
              <a:ext uri="{FF2B5EF4-FFF2-40B4-BE49-F238E27FC236}">
                <a16:creationId xmlns:a16="http://schemas.microsoft.com/office/drawing/2014/main" id="{7C436A6C-0324-4FE0-885B-0320B51E4A65}"/>
              </a:ext>
            </a:extLst>
          </p:cNvPr>
          <p:cNvPicPr>
            <a:picLocks noChangeAspect="1"/>
          </p:cNvPicPr>
          <p:nvPr/>
        </p:nvPicPr>
        <p:blipFill>
          <a:blip r:embed="rId4"/>
          <a:stretch>
            <a:fillRect/>
          </a:stretch>
        </p:blipFill>
        <p:spPr>
          <a:xfrm>
            <a:off x="4622415" y="1347286"/>
            <a:ext cx="2226331" cy="733563"/>
          </a:xfrm>
          <a:prstGeom prst="rect">
            <a:avLst/>
          </a:prstGeom>
        </p:spPr>
      </p:pic>
      <p:sp>
        <p:nvSpPr>
          <p:cNvPr id="11" name="Textfeld 10">
            <a:extLst>
              <a:ext uri="{FF2B5EF4-FFF2-40B4-BE49-F238E27FC236}">
                <a16:creationId xmlns:a16="http://schemas.microsoft.com/office/drawing/2014/main" id="{0A225321-085F-4D5C-B39F-249608F7B68B}"/>
              </a:ext>
            </a:extLst>
          </p:cNvPr>
          <p:cNvSpPr txBox="1"/>
          <p:nvPr/>
        </p:nvSpPr>
        <p:spPr>
          <a:xfrm>
            <a:off x="7118017" y="1451802"/>
            <a:ext cx="1356463" cy="738664"/>
          </a:xfrm>
          <a:prstGeom prst="rect">
            <a:avLst/>
          </a:prstGeom>
          <a:noFill/>
        </p:spPr>
        <p:txBody>
          <a:bodyPr wrap="square">
            <a:spAutoFit/>
          </a:bodyPr>
          <a:lstStyle/>
          <a:p>
            <a:r>
              <a:rPr lang="de-DE" sz="1050" b="1" dirty="0">
                <a:solidFill>
                  <a:schemeClr val="tx2"/>
                </a:solidFill>
                <a:latin typeface="Lucida Sans" panose="020B0602030504020204" pitchFamily="34" charset="77"/>
                <a:ea typeface="+mj-ea"/>
                <a:cs typeface="+mj-cs"/>
              </a:rPr>
              <a:t>Weitere Bereiche der Gesundheit Österreich GmbH </a:t>
            </a:r>
          </a:p>
        </p:txBody>
      </p:sp>
      <p:sp>
        <p:nvSpPr>
          <p:cNvPr id="12" name="Inhaltsplatzhalter 8">
            <a:extLst>
              <a:ext uri="{FF2B5EF4-FFF2-40B4-BE49-F238E27FC236}">
                <a16:creationId xmlns:a16="http://schemas.microsoft.com/office/drawing/2014/main" id="{92FCB2BE-A5AC-4966-9379-8AA914D86AA1}"/>
              </a:ext>
            </a:extLst>
          </p:cNvPr>
          <p:cNvSpPr txBox="1">
            <a:spLocks/>
          </p:cNvSpPr>
          <p:nvPr/>
        </p:nvSpPr>
        <p:spPr>
          <a:xfrm>
            <a:off x="6848746" y="4705385"/>
            <a:ext cx="2025000" cy="310571"/>
          </a:xfrm>
          <a:prstGeom prst="rect">
            <a:avLst/>
          </a:prstGeom>
        </p:spPr>
        <p:txBody>
          <a:bodyPr vert="horz" lIns="0" tIns="0" rIns="0" bIns="0" rtlCol="0">
            <a:normAutofit fontScale="55000" lnSpcReduction="20000"/>
          </a:bodyPr>
          <a:lstStyle>
            <a:lvl1pPr marL="0" indent="0" algn="l" defTabSz="914400" rtl="0" eaLnBrk="1" latinLnBrk="0" hangingPunct="1">
              <a:lnSpc>
                <a:spcPct val="110000"/>
              </a:lnSpc>
              <a:spcBef>
                <a:spcPts val="1000"/>
              </a:spcBef>
              <a:buSzPct val="100000"/>
              <a:buFont typeface="Arial" panose="020B0604020202020204" pitchFamily="34" charset="0"/>
              <a:buNone/>
              <a:defRPr sz="1800" b="1" kern="1200">
                <a:solidFill>
                  <a:schemeClr val="tx2"/>
                </a:solidFill>
                <a:latin typeface="Lucida Sans" panose="020B0602030504020204" pitchFamily="34" charset="77"/>
                <a:ea typeface="+mn-ea"/>
                <a:cs typeface="+mn-cs"/>
              </a:defRPr>
            </a:lvl1pPr>
            <a:lvl2pPr marL="230400" indent="-228600" algn="l" defTabSz="914400" rtl="0" eaLnBrk="1" latinLnBrk="0" hangingPunct="1">
              <a:lnSpc>
                <a:spcPct val="110000"/>
              </a:lnSpc>
              <a:spcBef>
                <a:spcPts val="500"/>
              </a:spcBef>
              <a:buFont typeface="Systemschrift Normal"/>
              <a:buChar char="●"/>
              <a:defRPr sz="1600" kern="1200">
                <a:solidFill>
                  <a:schemeClr val="tx1"/>
                </a:solidFill>
                <a:latin typeface="Lucida Sans" panose="020B0602030504020204" pitchFamily="34" charset="77"/>
                <a:ea typeface="+mn-ea"/>
                <a:cs typeface="+mn-cs"/>
              </a:defRPr>
            </a:lvl2pPr>
            <a:lvl3pPr marL="489600" indent="-228600" algn="l" defTabSz="914400" rtl="0" eaLnBrk="1" latinLnBrk="0" hangingPunct="1">
              <a:lnSpc>
                <a:spcPct val="110000"/>
              </a:lnSpc>
              <a:spcBef>
                <a:spcPts val="500"/>
              </a:spcBef>
              <a:buFont typeface="Symbol" pitchFamily="2" charset="2"/>
              <a:buChar char="-"/>
              <a:defRPr sz="12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1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1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50" lvl="1" indent="0">
              <a:buNone/>
            </a:pPr>
            <a:r>
              <a:rPr lang="de-DE" sz="1650" dirty="0">
                <a:solidFill>
                  <a:schemeClr val="accent1"/>
                </a:solidFill>
              </a:rPr>
              <a:t>Webseite: </a:t>
            </a:r>
          </a:p>
          <a:p>
            <a:pPr marL="1350" lvl="1" indent="0">
              <a:buNone/>
            </a:pPr>
            <a:r>
              <a:rPr lang="de-DE" sz="1650" dirty="0">
                <a:solidFill>
                  <a:schemeClr val="tx1">
                    <a:lumMod val="50000"/>
                    <a:lumOff val="50000"/>
                  </a:schemeClr>
                </a:solidFill>
              </a:rPr>
              <a:t>www.goeg.at</a:t>
            </a:r>
          </a:p>
          <a:p>
            <a:pPr marL="1350" lvl="1" indent="0">
              <a:buNone/>
            </a:pPr>
            <a:endParaRPr lang="de-DE" sz="1050" dirty="0"/>
          </a:p>
        </p:txBody>
      </p:sp>
      <p:pic>
        <p:nvPicPr>
          <p:cNvPr id="13" name="Grafik 12">
            <a:extLst>
              <a:ext uri="{FF2B5EF4-FFF2-40B4-BE49-F238E27FC236}">
                <a16:creationId xmlns:a16="http://schemas.microsoft.com/office/drawing/2014/main" id="{234660BB-C333-48A2-9FA8-327C18D69840}"/>
              </a:ext>
            </a:extLst>
          </p:cNvPr>
          <p:cNvPicPr>
            <a:picLocks noChangeAspect="1"/>
          </p:cNvPicPr>
          <p:nvPr/>
        </p:nvPicPr>
        <p:blipFill>
          <a:blip r:embed="rId5"/>
          <a:stretch>
            <a:fillRect/>
          </a:stretch>
        </p:blipFill>
        <p:spPr>
          <a:xfrm>
            <a:off x="1233516" y="3989560"/>
            <a:ext cx="5212692" cy="2612449"/>
          </a:xfrm>
          <a:prstGeom prst="rect">
            <a:avLst/>
          </a:prstGeom>
        </p:spPr>
      </p:pic>
      <p:sp>
        <p:nvSpPr>
          <p:cNvPr id="14" name="Inhaltsplatzhalter 8">
            <a:extLst>
              <a:ext uri="{FF2B5EF4-FFF2-40B4-BE49-F238E27FC236}">
                <a16:creationId xmlns:a16="http://schemas.microsoft.com/office/drawing/2014/main" id="{8BD2A5DD-4606-408A-982F-CDF15D87FC27}"/>
              </a:ext>
            </a:extLst>
          </p:cNvPr>
          <p:cNvSpPr txBox="1">
            <a:spLocks/>
          </p:cNvSpPr>
          <p:nvPr/>
        </p:nvSpPr>
        <p:spPr>
          <a:xfrm>
            <a:off x="7063419" y="2253500"/>
            <a:ext cx="2025000" cy="1952023"/>
          </a:xfrm>
          <a:prstGeom prst="rect">
            <a:avLst/>
          </a:prstGeom>
        </p:spPr>
        <p:txBody>
          <a:bodyPr vert="horz" lIns="0" tIns="0" rIns="0" bIns="0" rtlCol="0">
            <a:normAutofit lnSpcReduction="10000"/>
          </a:bodyPr>
          <a:lstStyle>
            <a:lvl1pPr marL="0" indent="0" algn="l" defTabSz="914400" rtl="0" eaLnBrk="1" latinLnBrk="0" hangingPunct="1">
              <a:lnSpc>
                <a:spcPct val="110000"/>
              </a:lnSpc>
              <a:spcBef>
                <a:spcPts val="1000"/>
              </a:spcBef>
              <a:buSzPct val="100000"/>
              <a:buFont typeface="Arial" panose="020B0604020202020204" pitchFamily="34" charset="0"/>
              <a:buNone/>
              <a:defRPr sz="1800" b="1" kern="1200">
                <a:solidFill>
                  <a:schemeClr val="tx2"/>
                </a:solidFill>
                <a:latin typeface="Lucida Sans" panose="020B0602030504020204" pitchFamily="34" charset="77"/>
                <a:ea typeface="+mn-ea"/>
                <a:cs typeface="+mn-cs"/>
              </a:defRPr>
            </a:lvl1pPr>
            <a:lvl2pPr marL="230400" indent="-228600" algn="l" defTabSz="914400" rtl="0" eaLnBrk="1" latinLnBrk="0" hangingPunct="1">
              <a:lnSpc>
                <a:spcPct val="110000"/>
              </a:lnSpc>
              <a:spcBef>
                <a:spcPts val="500"/>
              </a:spcBef>
              <a:buFont typeface="Systemschrift Normal"/>
              <a:buChar char="●"/>
              <a:defRPr sz="1600" kern="1200">
                <a:solidFill>
                  <a:schemeClr val="tx1"/>
                </a:solidFill>
                <a:latin typeface="Lucida Sans" panose="020B0602030504020204" pitchFamily="34" charset="77"/>
                <a:ea typeface="+mn-ea"/>
                <a:cs typeface="+mn-cs"/>
              </a:defRPr>
            </a:lvl2pPr>
            <a:lvl3pPr marL="489600" indent="-228600" algn="l" defTabSz="914400" rtl="0" eaLnBrk="1" latinLnBrk="0" hangingPunct="1">
              <a:lnSpc>
                <a:spcPct val="110000"/>
              </a:lnSpc>
              <a:spcBef>
                <a:spcPts val="500"/>
              </a:spcBef>
              <a:buFont typeface="Symbol" pitchFamily="2" charset="2"/>
              <a:buChar char="-"/>
              <a:defRPr sz="12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Symbol" pitchFamily="2" charset="2"/>
              <a:buChar char="-"/>
              <a:defRPr sz="11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Symbol" pitchFamily="2" charset="2"/>
              <a:buChar char="-"/>
              <a:defRPr sz="11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Symbol" panose="05050102010706020507" pitchFamily="18" charset="2"/>
              <a:buChar char="-"/>
            </a:pPr>
            <a:r>
              <a:rPr lang="de-DE" sz="1050" dirty="0">
                <a:solidFill>
                  <a:schemeClr val="tx1">
                    <a:lumMod val="50000"/>
                    <a:lumOff val="50000"/>
                  </a:schemeClr>
                </a:solidFill>
              </a:rPr>
              <a:t>Vergiftungs-Informationszentrale</a:t>
            </a:r>
          </a:p>
          <a:p>
            <a:pPr lvl="1">
              <a:buFont typeface="Symbol" panose="05050102010706020507" pitchFamily="18" charset="2"/>
              <a:buChar char="-"/>
            </a:pPr>
            <a:r>
              <a:rPr lang="de-DE" sz="1050" dirty="0">
                <a:solidFill>
                  <a:schemeClr val="tx1">
                    <a:lumMod val="50000"/>
                    <a:lumOff val="50000"/>
                  </a:schemeClr>
                </a:solidFill>
              </a:rPr>
              <a:t>Österreichisches Stammzellregister </a:t>
            </a:r>
          </a:p>
          <a:p>
            <a:pPr lvl="1">
              <a:buFont typeface="Symbol" panose="05050102010706020507" pitchFamily="18" charset="2"/>
              <a:buChar char="-"/>
            </a:pPr>
            <a:r>
              <a:rPr lang="de-DE" sz="1050" dirty="0" err="1">
                <a:solidFill>
                  <a:schemeClr val="tx1">
                    <a:lumMod val="50000"/>
                    <a:lumOff val="50000"/>
                  </a:schemeClr>
                </a:solidFill>
              </a:rPr>
              <a:t>Gesundheitsberuferegister</a:t>
            </a:r>
            <a:endParaRPr lang="de-DE" sz="1050" dirty="0">
              <a:solidFill>
                <a:schemeClr val="tx1">
                  <a:lumMod val="50000"/>
                  <a:lumOff val="50000"/>
                </a:schemeClr>
              </a:solidFill>
            </a:endParaRPr>
          </a:p>
          <a:p>
            <a:pPr lvl="1">
              <a:buFont typeface="Symbol" panose="05050102010706020507" pitchFamily="18" charset="2"/>
              <a:buChar char="-"/>
            </a:pPr>
            <a:r>
              <a:rPr lang="de-DE" sz="1050" dirty="0">
                <a:solidFill>
                  <a:schemeClr val="tx1">
                    <a:lumMod val="50000"/>
                    <a:lumOff val="50000"/>
                  </a:schemeClr>
                </a:solidFill>
              </a:rPr>
              <a:t>Koordination Primärversorgung </a:t>
            </a:r>
          </a:p>
          <a:p>
            <a:pPr lvl="1">
              <a:buFont typeface="Symbol" panose="05050102010706020507" pitchFamily="18" charset="2"/>
              <a:buChar char="-"/>
            </a:pPr>
            <a:r>
              <a:rPr lang="de-DE" sz="1050" dirty="0">
                <a:solidFill>
                  <a:schemeClr val="tx1">
                    <a:lumMod val="50000"/>
                    <a:lumOff val="50000"/>
                  </a:schemeClr>
                </a:solidFill>
              </a:rPr>
              <a:t>Taskforce Corona </a:t>
            </a:r>
          </a:p>
          <a:p>
            <a:pPr lvl="1">
              <a:buFont typeface="Symbol" panose="05050102010706020507" pitchFamily="18" charset="2"/>
              <a:buChar char="-"/>
            </a:pPr>
            <a:r>
              <a:rPr lang="de-DE" sz="1050" dirty="0">
                <a:solidFill>
                  <a:schemeClr val="tx1">
                    <a:lumMod val="50000"/>
                    <a:lumOff val="50000"/>
                  </a:schemeClr>
                </a:solidFill>
              </a:rPr>
              <a:t>Redaktion Gesundheitsportal</a:t>
            </a:r>
          </a:p>
          <a:p>
            <a:pPr marL="1350" lvl="1" indent="0">
              <a:buNone/>
            </a:pPr>
            <a:endParaRPr lang="de-DE" sz="1050" dirty="0"/>
          </a:p>
        </p:txBody>
      </p:sp>
    </p:spTree>
    <p:extLst>
      <p:ext uri="{BB962C8B-B14F-4D97-AF65-F5344CB8AC3E}">
        <p14:creationId xmlns:p14="http://schemas.microsoft.com/office/powerpoint/2010/main" val="285118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Qualitätsstandards und Patienteninformationen</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fontScale="25000" lnSpcReduction="20000"/>
          </a:bodyPr>
          <a:lstStyle/>
          <a:p>
            <a:pPr marL="0" indent="0">
              <a:buNone/>
            </a:pPr>
            <a:r>
              <a:rPr lang="de-DE" sz="8000" b="1" dirty="0">
                <a:solidFill>
                  <a:srgbClr val="4EA9CB"/>
                </a:solidFill>
              </a:rPr>
              <a:t>Patienteninformationen zu Qualitätsstandards</a:t>
            </a:r>
            <a:endParaRPr lang="en-US" sz="8000" b="1" dirty="0">
              <a:solidFill>
                <a:srgbClr val="4EA9CB"/>
              </a:solidFill>
            </a:endParaRPr>
          </a:p>
          <a:p>
            <a:pPr marL="0" indent="0">
              <a:lnSpc>
                <a:spcPct val="120000"/>
              </a:lnSpc>
              <a:spcBef>
                <a:spcPts val="1800"/>
              </a:spcBef>
              <a:buNone/>
            </a:pPr>
            <a:r>
              <a:rPr lang="de-AT" sz="8000" dirty="0">
                <a:latin typeface="Lucida Sans Unicode" panose="020B0602030504020204" pitchFamily="34" charset="0"/>
                <a:cs typeface="Lucida Sans Unicode" panose="020B0602030504020204" pitchFamily="34" charset="0"/>
              </a:rPr>
              <a:t>Qualitätsstandards gelten als bundesweite „Mindestanforderungen“ in der Patientenversorgung. Sie werden primär für die Zielgruppe der Gesundheitsdienstleister entwickelt.</a:t>
            </a:r>
            <a:endParaRPr lang="de-DE" sz="8000" dirty="0">
              <a:latin typeface="Lucida Sans Unicode" panose="020B0602030504020204" pitchFamily="34" charset="0"/>
              <a:cs typeface="Lucida Sans Unicode" panose="020B0602030504020204" pitchFamily="34" charset="0"/>
            </a:endParaRPr>
          </a:p>
          <a:p>
            <a:pPr>
              <a:lnSpc>
                <a:spcPct val="120000"/>
              </a:lnSpc>
              <a:spcBef>
                <a:spcPts val="0"/>
              </a:spcBef>
            </a:pPr>
            <a:endParaRPr lang="de-DE" sz="6200" dirty="0">
              <a:latin typeface="Lucida Sans Unicode" panose="020B0602030504020204" pitchFamily="34" charset="0"/>
              <a:cs typeface="Lucida Sans Unicode" panose="020B0602030504020204" pitchFamily="34" charset="0"/>
            </a:endParaRPr>
          </a:p>
          <a:p>
            <a:pPr marL="0" indent="0">
              <a:lnSpc>
                <a:spcPct val="120000"/>
              </a:lnSpc>
              <a:spcBef>
                <a:spcPts val="600"/>
              </a:spcBef>
              <a:buNone/>
            </a:pPr>
            <a:r>
              <a:rPr lang="de-AT" sz="8000" dirty="0">
                <a:latin typeface="Lucida Sans Unicode" panose="020B0602030504020204" pitchFamily="34" charset="0"/>
                <a:cs typeface="Lucida Sans Unicode" panose="020B0602030504020204" pitchFamily="34" charset="0"/>
              </a:rPr>
              <a:t>Ergänzend werden vom BMSGPK begleitende, leicht verständliche Patienteninformationen für die Bevölkerung, für Patientinnen/ Patienten und deren Zu- und Angehörige veröffentlicht.</a:t>
            </a:r>
          </a:p>
          <a:p>
            <a:pPr marL="0" indent="0">
              <a:lnSpc>
                <a:spcPct val="120000"/>
              </a:lnSpc>
              <a:spcBef>
                <a:spcPts val="600"/>
              </a:spcBef>
              <a:buNone/>
            </a:pPr>
            <a:endParaRPr lang="de-DE" sz="6200" dirty="0">
              <a:latin typeface="Lucida Sans Unicode" panose="020B0602030504020204" pitchFamily="34" charset="0"/>
              <a:cs typeface="Lucida Sans Unicode" panose="020B0602030504020204" pitchFamily="34" charset="0"/>
            </a:endParaRPr>
          </a:p>
          <a:p>
            <a:pPr marL="0" indent="0">
              <a:lnSpc>
                <a:spcPct val="120000"/>
              </a:lnSpc>
              <a:spcBef>
                <a:spcPts val="600"/>
              </a:spcBef>
              <a:buNone/>
            </a:pPr>
            <a:r>
              <a:rPr lang="de-DE" sz="8000" dirty="0">
                <a:latin typeface="Lucida Sans Unicode" panose="020B0602030504020204" pitchFamily="34" charset="0"/>
                <a:cs typeface="Lucida Sans Unicode" panose="020B0602030504020204" pitchFamily="34" charset="0"/>
              </a:rPr>
              <a:t>Ziel ist die Steigerung der Gesundheitskompetenz.</a:t>
            </a:r>
            <a:endParaRPr lang="de-AT" sz="8000" dirty="0">
              <a:latin typeface="Lucida Sans Unicode" panose="020B0602030504020204" pitchFamily="34" charset="0"/>
              <a:cs typeface="Lucida Sans Unicode" panose="020B0602030504020204" pitchFamily="34" charset="0"/>
            </a:endParaRPr>
          </a:p>
          <a:p>
            <a:pPr marL="0" indent="0">
              <a:lnSpc>
                <a:spcPct val="120000"/>
              </a:lnSpc>
              <a:spcBef>
                <a:spcPts val="600"/>
              </a:spcBef>
              <a:buNone/>
            </a:pPr>
            <a:br>
              <a:rPr lang="de-AT" sz="6200" dirty="0">
                <a:latin typeface="Lucida Sans Unicode" panose="020B0602030504020204" pitchFamily="34" charset="0"/>
                <a:cs typeface="Lucida Sans Unicode" panose="020B0602030504020204" pitchFamily="34" charset="0"/>
                <a:hlinkClick r:id="rId2"/>
              </a:rPr>
            </a:br>
            <a:r>
              <a:rPr lang="de-AT" sz="6200" dirty="0">
                <a:latin typeface="Lucida Sans Unicode" panose="020B0602030504020204" pitchFamily="34" charset="0"/>
                <a:cs typeface="Lucida Sans Unicode" panose="020B0602030504020204" pitchFamily="34" charset="0"/>
              </a:rPr>
              <a:t>Link: </a:t>
            </a:r>
            <a:r>
              <a:rPr lang="de-AT" sz="4000" dirty="0">
                <a:latin typeface="Lucida Sans Unicode" panose="020B0602030504020204" pitchFamily="34" charset="0"/>
                <a:cs typeface="Lucida Sans Unicode" panose="020B0602030504020204" pitchFamily="34" charset="0"/>
                <a:hlinkClick r:id="rId2"/>
              </a:rPr>
              <a:t>https://www.sozialministerium.at/Themen/Gesundheit/Gesundheitssystem/Gesundheitssystem-und-Qualitaetssicherung/Qualitaetsstandards.html</a:t>
            </a:r>
            <a:endParaRPr lang="de-DE" sz="1500" dirty="0"/>
          </a:p>
        </p:txBody>
      </p:sp>
    </p:spTree>
    <p:extLst>
      <p:ext uri="{BB962C8B-B14F-4D97-AF65-F5344CB8AC3E}">
        <p14:creationId xmlns:p14="http://schemas.microsoft.com/office/powerpoint/2010/main" val="38724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r>
              <a:rPr lang="de-AT" dirty="0"/>
              <a:t>Patientensicherheit auf internationaler Ebene</a:t>
            </a:r>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8332470" cy="4351338"/>
          </a:xfrm>
        </p:spPr>
        <p:txBody>
          <a:bodyPr>
            <a:normAutofit fontScale="25000" lnSpcReduction="20000"/>
          </a:bodyPr>
          <a:lstStyle/>
          <a:p>
            <a:pPr marL="0" indent="0">
              <a:buNone/>
            </a:pPr>
            <a:r>
              <a:rPr lang="en-US" sz="8000" b="1" dirty="0">
                <a:solidFill>
                  <a:srgbClr val="4EA9CB"/>
                </a:solidFill>
              </a:rPr>
              <a:t>WHO Patient Safety Action Plan 2021-2030</a:t>
            </a:r>
          </a:p>
          <a:p>
            <a:pPr marL="0" indent="0">
              <a:lnSpc>
                <a:spcPct val="120000"/>
              </a:lnSpc>
              <a:spcBef>
                <a:spcPts val="1800"/>
              </a:spcBef>
              <a:buNone/>
            </a:pPr>
            <a:r>
              <a:rPr lang="de-AT" sz="8000" dirty="0">
                <a:latin typeface="Lucida Sans Unicode" panose="020B0602030504020204" pitchFamily="34" charset="0"/>
                <a:cs typeface="Lucida Sans Unicode" panose="020B0602030504020204" pitchFamily="34" charset="0"/>
              </a:rPr>
              <a:t>Die Weltgesundheitsorganisation (WHO) hat in Zusammenarbeit mit den Mitgliedstaaten und internationalen Interessenträgern den „Globalen Aktionsplan für Patientensicherheit 2021 – 2030“ entwickelt. </a:t>
            </a:r>
          </a:p>
          <a:p>
            <a:pPr marL="0" indent="0">
              <a:lnSpc>
                <a:spcPct val="120000"/>
              </a:lnSpc>
              <a:spcBef>
                <a:spcPts val="1800"/>
              </a:spcBef>
              <a:buNone/>
            </a:pPr>
            <a:r>
              <a:rPr lang="de-AT" sz="8000" dirty="0">
                <a:latin typeface="Lucida Sans Unicode" panose="020B0602030504020204" pitchFamily="34" charset="0"/>
                <a:cs typeface="Lucida Sans Unicode" panose="020B0602030504020204" pitchFamily="34" charset="0"/>
              </a:rPr>
              <a:t>Dieser gibt eine strategische Richtung für konkrete Maßnahmen vor, die von Ländern, Interessengruppen (einschließlich Patientinnen und Patienten, Patientenorganisationen und Zivilgesellschaft), Gesundheitseinrichtungen aufgegriffen werden können.</a:t>
            </a:r>
            <a:endParaRPr lang="de-DE" sz="6200" dirty="0">
              <a:latin typeface="Lucida Sans Unicode" panose="020B0602030504020204" pitchFamily="34" charset="0"/>
              <a:cs typeface="Lucida Sans Unicode" panose="020B0602030504020204" pitchFamily="34" charset="0"/>
            </a:endParaRPr>
          </a:p>
          <a:p>
            <a:pPr marL="0" indent="0">
              <a:lnSpc>
                <a:spcPct val="120000"/>
              </a:lnSpc>
              <a:spcBef>
                <a:spcPts val="600"/>
              </a:spcBef>
              <a:buNone/>
            </a:pPr>
            <a:br>
              <a:rPr lang="de-AT" sz="6200" dirty="0">
                <a:latin typeface="Lucida Sans Unicode" panose="020B0602030504020204" pitchFamily="34" charset="0"/>
                <a:cs typeface="Lucida Sans Unicode" panose="020B0602030504020204" pitchFamily="34" charset="0"/>
                <a:hlinkClick r:id="rId2"/>
              </a:rPr>
            </a:br>
            <a:r>
              <a:rPr lang="de-AT" sz="6200" dirty="0">
                <a:latin typeface="Lucida Sans Unicode" panose="020B0602030504020204" pitchFamily="34" charset="0"/>
                <a:cs typeface="Lucida Sans Unicode" panose="020B0602030504020204" pitchFamily="34" charset="0"/>
              </a:rPr>
              <a:t>Link: </a:t>
            </a:r>
            <a:r>
              <a:rPr lang="de-AT" sz="4000" dirty="0">
                <a:latin typeface="Lucida Sans Unicode" panose="020B0602030504020204" pitchFamily="34" charset="0"/>
                <a:cs typeface="Lucida Sans Unicode" panose="020B0602030504020204" pitchFamily="34" charset="0"/>
                <a:hlinkClick r:id="rId3"/>
              </a:rPr>
              <a:t>https://www.sozialministerium.at/Themen/Gesundheit/Gesundheitssystem/Gesundheitssystem-und-Qualitaetssicherung/Patient-innensicherheit-und-Patient-inneninformationen/Globaler-Aktionsplan-f%C3%BCr-Patient_innensicherheit.html</a:t>
            </a:r>
            <a:endParaRPr lang="de-DE" sz="1500" dirty="0"/>
          </a:p>
        </p:txBody>
      </p:sp>
    </p:spTree>
    <p:extLst>
      <p:ext uri="{BB962C8B-B14F-4D97-AF65-F5344CB8AC3E}">
        <p14:creationId xmlns:p14="http://schemas.microsoft.com/office/powerpoint/2010/main" val="255858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51EAF8F-6478-E24E-850F-4219D8763427}"/>
              </a:ext>
            </a:extLst>
          </p:cNvPr>
          <p:cNvSpPr>
            <a:spLocks noGrp="1"/>
          </p:cNvSpPr>
          <p:nvPr>
            <p:ph type="title"/>
          </p:nvPr>
        </p:nvSpPr>
        <p:spPr/>
        <p:txBody>
          <a:bodyPr/>
          <a:lstStyle/>
          <a:p>
            <a:endParaRPr lang="de-DE" dirty="0"/>
          </a:p>
        </p:txBody>
      </p:sp>
      <p:sp>
        <p:nvSpPr>
          <p:cNvPr id="7" name="Inhaltsplatzhalter 6">
            <a:extLst>
              <a:ext uri="{FF2B5EF4-FFF2-40B4-BE49-F238E27FC236}">
                <a16:creationId xmlns:a16="http://schemas.microsoft.com/office/drawing/2014/main" id="{4CD8BE28-483F-6643-833B-96C348A8F240}"/>
              </a:ext>
            </a:extLst>
          </p:cNvPr>
          <p:cNvSpPr>
            <a:spLocks noGrp="1"/>
          </p:cNvSpPr>
          <p:nvPr>
            <p:ph idx="1"/>
          </p:nvPr>
        </p:nvSpPr>
        <p:spPr>
          <a:xfrm>
            <a:off x="628650" y="1825625"/>
            <a:ext cx="7886700" cy="4351338"/>
          </a:xfrm>
        </p:spPr>
        <p:txBody>
          <a:bodyPr>
            <a:normAutofit/>
          </a:bodyPr>
          <a:lstStyle/>
          <a:p>
            <a:pPr marL="0" indent="0">
              <a:buNone/>
            </a:pPr>
            <a:endParaRPr lang="de-AT" sz="2200" b="1" dirty="0">
              <a:solidFill>
                <a:srgbClr val="4EA9CB"/>
              </a:solidFill>
            </a:endParaRPr>
          </a:p>
          <a:p>
            <a:pPr marL="0" indent="0">
              <a:buNone/>
            </a:pPr>
            <a:endParaRPr lang="de-AT" sz="2200" b="1" dirty="0">
              <a:solidFill>
                <a:srgbClr val="4EA9CB"/>
              </a:solidFill>
            </a:endParaRPr>
          </a:p>
          <a:p>
            <a:pPr marL="0" indent="0">
              <a:buNone/>
            </a:pPr>
            <a:endParaRPr lang="de-AT" sz="2200" b="1" dirty="0">
              <a:solidFill>
                <a:srgbClr val="4EA9CB"/>
              </a:solidFill>
            </a:endParaRPr>
          </a:p>
          <a:p>
            <a:pPr marL="0" indent="0" algn="ctr">
              <a:buNone/>
            </a:pPr>
            <a:r>
              <a:rPr lang="de-AT" sz="2200" b="1" dirty="0">
                <a:solidFill>
                  <a:srgbClr val="4EA9CB"/>
                </a:solidFill>
              </a:rPr>
              <a:t>Danke für die Aufmerksamkeit!</a:t>
            </a:r>
          </a:p>
          <a:p>
            <a:pPr marL="0" indent="0">
              <a:lnSpc>
                <a:spcPct val="120000"/>
              </a:lnSpc>
              <a:spcBef>
                <a:spcPts val="600"/>
              </a:spcBef>
              <a:buNone/>
            </a:pPr>
            <a:br>
              <a:rPr lang="de-AT" sz="6200" dirty="0">
                <a:latin typeface="Lucida Sans Unicode" panose="020B0602030504020204" pitchFamily="34" charset="0"/>
                <a:cs typeface="Lucida Sans Unicode" panose="020B0602030504020204" pitchFamily="34" charset="0"/>
                <a:hlinkClick r:id="rId2"/>
              </a:rPr>
            </a:br>
            <a:endParaRPr lang="de-DE" sz="1500" dirty="0"/>
          </a:p>
        </p:txBody>
      </p:sp>
    </p:spTree>
    <p:extLst>
      <p:ext uri="{BB962C8B-B14F-4D97-AF65-F5344CB8AC3E}">
        <p14:creationId xmlns:p14="http://schemas.microsoft.com/office/powerpoint/2010/main" val="421047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8B12E-1B83-1A4C-AE08-EABC5CBD7094}"/>
              </a:ext>
            </a:extLst>
          </p:cNvPr>
          <p:cNvSpPr>
            <a:spLocks noGrp="1"/>
          </p:cNvSpPr>
          <p:nvPr>
            <p:ph type="title"/>
          </p:nvPr>
        </p:nvSpPr>
        <p:spPr/>
        <p:txBody>
          <a:bodyPr/>
          <a:lstStyle/>
          <a:p>
            <a:r>
              <a:rPr lang="de-DE" dirty="0"/>
              <a:t>Ein paar Fakten..</a:t>
            </a:r>
          </a:p>
        </p:txBody>
      </p:sp>
      <p:sp>
        <p:nvSpPr>
          <p:cNvPr id="3" name="Inhaltsplatzhalter 2">
            <a:extLst>
              <a:ext uri="{FF2B5EF4-FFF2-40B4-BE49-F238E27FC236}">
                <a16:creationId xmlns:a16="http://schemas.microsoft.com/office/drawing/2014/main" id="{D0678B83-27A2-1545-989B-82AE9E6E9A15}"/>
              </a:ext>
            </a:extLst>
          </p:cNvPr>
          <p:cNvSpPr>
            <a:spLocks noGrp="1"/>
          </p:cNvSpPr>
          <p:nvPr>
            <p:ph idx="1"/>
          </p:nvPr>
        </p:nvSpPr>
        <p:spPr>
          <a:xfrm>
            <a:off x="522514" y="1465999"/>
            <a:ext cx="7886699" cy="542415"/>
          </a:xfrm>
        </p:spPr>
        <p:txBody>
          <a:bodyPr anchor="ctr">
            <a:noAutofit/>
          </a:bodyPr>
          <a:lstStyle/>
          <a:p>
            <a:pPr>
              <a:lnSpc>
                <a:spcPct val="130000"/>
              </a:lnSpc>
            </a:pPr>
            <a:r>
              <a:rPr lang="de-DE" dirty="0">
                <a:solidFill>
                  <a:schemeClr val="tx1">
                    <a:lumMod val="50000"/>
                    <a:lumOff val="50000"/>
                  </a:schemeClr>
                </a:solidFill>
                <a:hlinkClick r:id="rId2"/>
              </a:rPr>
              <a:t>Jahresbericht GÖG 2021</a:t>
            </a:r>
            <a:r>
              <a:rPr lang="de-DE" dirty="0">
                <a:solidFill>
                  <a:schemeClr val="tx1">
                    <a:lumMod val="50000"/>
                    <a:lumOff val="50000"/>
                  </a:schemeClr>
                </a:solidFill>
              </a:rPr>
              <a:t>: </a:t>
            </a:r>
          </a:p>
        </p:txBody>
      </p:sp>
      <p:pic>
        <p:nvPicPr>
          <p:cNvPr id="5" name="Grafik 4">
            <a:extLst>
              <a:ext uri="{FF2B5EF4-FFF2-40B4-BE49-F238E27FC236}">
                <a16:creationId xmlns:a16="http://schemas.microsoft.com/office/drawing/2014/main" id="{2D323E1D-D35D-4B55-8079-4D6E84BA2C99}"/>
              </a:ext>
            </a:extLst>
          </p:cNvPr>
          <p:cNvPicPr>
            <a:picLocks noChangeAspect="1"/>
          </p:cNvPicPr>
          <p:nvPr/>
        </p:nvPicPr>
        <p:blipFill>
          <a:blip r:embed="rId3"/>
          <a:stretch>
            <a:fillRect/>
          </a:stretch>
        </p:blipFill>
        <p:spPr>
          <a:xfrm>
            <a:off x="885825" y="2008415"/>
            <a:ext cx="6103088" cy="4030436"/>
          </a:xfrm>
          <a:prstGeom prst="rect">
            <a:avLst/>
          </a:prstGeom>
        </p:spPr>
      </p:pic>
    </p:spTree>
    <p:extLst>
      <p:ext uri="{BB962C8B-B14F-4D97-AF65-F5344CB8AC3E}">
        <p14:creationId xmlns:p14="http://schemas.microsoft.com/office/powerpoint/2010/main" val="192791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de-AT" dirty="0"/>
              <a:t>Unsere</a:t>
            </a:r>
            <a:r>
              <a:rPr lang="de-AT" b="1" dirty="0">
                <a:solidFill>
                  <a:srgbClr val="67726B"/>
                </a:solidFill>
              </a:rPr>
              <a:t> </a:t>
            </a:r>
            <a:r>
              <a:rPr lang="de-AT" dirty="0"/>
              <a:t>Grundprinzipien</a:t>
            </a:r>
          </a:p>
        </p:txBody>
      </p:sp>
      <p:sp>
        <p:nvSpPr>
          <p:cNvPr id="8195" name="Inhaltsplatzhalter 2"/>
          <p:cNvSpPr>
            <a:spLocks noGrp="1"/>
          </p:cNvSpPr>
          <p:nvPr>
            <p:ph idx="1"/>
          </p:nvPr>
        </p:nvSpPr>
        <p:spPr>
          <a:xfrm>
            <a:off x="561975" y="1539875"/>
            <a:ext cx="7886700" cy="4351338"/>
          </a:xfrm>
        </p:spPr>
        <p:txBody>
          <a:bodyPr>
            <a:normAutofit fontScale="85000" lnSpcReduction="10000"/>
          </a:bodyPr>
          <a:lstStyle/>
          <a:p>
            <a:pPr marL="539750" indent="-382588" eaLnBrk="1" hangingPunct="1">
              <a:spcBef>
                <a:spcPct val="50000"/>
              </a:spcBef>
            </a:pPr>
            <a:r>
              <a:rPr lang="de-AT" dirty="0">
                <a:solidFill>
                  <a:schemeClr val="tx1">
                    <a:lumMod val="50000"/>
                    <a:lumOff val="50000"/>
                  </a:schemeClr>
                </a:solidFill>
              </a:rPr>
              <a:t>Neutrale Plattform für alle Akteurinnen und Akteure des österreichischen Gesundheitswesens</a:t>
            </a:r>
          </a:p>
          <a:p>
            <a:pPr marL="539750" indent="-382588">
              <a:spcBef>
                <a:spcPct val="50000"/>
              </a:spcBef>
            </a:pPr>
            <a:r>
              <a:rPr lang="de-AT" dirty="0">
                <a:solidFill>
                  <a:schemeClr val="tx1">
                    <a:lumMod val="50000"/>
                    <a:lumOff val="50000"/>
                  </a:schemeClr>
                </a:solidFill>
              </a:rPr>
              <a:t>Service Zentrum für Forschung, Planung, Gesundheitsförderung, Qualität, Ökonomie und Evaluationen im Gesundheitswesen</a:t>
            </a:r>
          </a:p>
          <a:p>
            <a:pPr marL="539750" indent="-382588" eaLnBrk="1" hangingPunct="1">
              <a:spcBef>
                <a:spcPct val="50000"/>
              </a:spcBef>
            </a:pPr>
            <a:r>
              <a:rPr lang="de-AT" dirty="0">
                <a:solidFill>
                  <a:schemeClr val="tx1">
                    <a:lumMod val="50000"/>
                    <a:lumOff val="50000"/>
                  </a:schemeClr>
                </a:solidFill>
              </a:rPr>
              <a:t>Patientenorientierung </a:t>
            </a:r>
          </a:p>
          <a:p>
            <a:pPr marL="539750" indent="-382588">
              <a:spcBef>
                <a:spcPct val="50000"/>
              </a:spcBef>
            </a:pPr>
            <a:r>
              <a:rPr lang="de-AT" dirty="0">
                <a:solidFill>
                  <a:schemeClr val="tx1">
                    <a:lumMod val="50000"/>
                    <a:lumOff val="50000"/>
                  </a:schemeClr>
                </a:solidFill>
              </a:rPr>
              <a:t>Balance zwischen anwendungsorientierten Projekten und wissenschaftlichem Interesse - &gt; </a:t>
            </a:r>
            <a:r>
              <a:rPr lang="de-DE" dirty="0">
                <a:solidFill>
                  <a:schemeClr val="tx1">
                    <a:lumMod val="50000"/>
                    <a:lumOff val="50000"/>
                  </a:schemeClr>
                </a:solidFill>
              </a:rPr>
              <a:t>bilden eine Brücke zwischen Wissenschaft, Praxis, Politik und Öffentlichkeit</a:t>
            </a:r>
            <a:endParaRPr lang="de-AT" dirty="0">
              <a:solidFill>
                <a:schemeClr val="tx1">
                  <a:lumMod val="50000"/>
                  <a:lumOff val="50000"/>
                </a:schemeClr>
              </a:solidFill>
            </a:endParaRPr>
          </a:p>
          <a:p>
            <a:pPr marL="539750" indent="-382588" eaLnBrk="1" hangingPunct="1">
              <a:spcBef>
                <a:spcPct val="50000"/>
              </a:spcBef>
            </a:pPr>
            <a:r>
              <a:rPr lang="de-AT" dirty="0">
                <a:solidFill>
                  <a:schemeClr val="tx1">
                    <a:lumMod val="50000"/>
                    <a:lumOff val="50000"/>
                  </a:schemeClr>
                </a:solidFill>
              </a:rPr>
              <a:t>Transparenz, Effizienz und Wirksamkeit unserer Aktivitäten</a:t>
            </a:r>
          </a:p>
          <a:p>
            <a:pPr marL="539750" indent="-382588" eaLnBrk="1" hangingPunct="1">
              <a:spcBef>
                <a:spcPct val="50000"/>
              </a:spcBef>
            </a:pPr>
            <a:r>
              <a:rPr lang="de-AT" dirty="0">
                <a:solidFill>
                  <a:schemeClr val="tx1">
                    <a:lumMod val="50000"/>
                    <a:lumOff val="50000"/>
                  </a:schemeClr>
                </a:solidFill>
              </a:rPr>
              <a:t>Internationale Ausrichtung</a:t>
            </a:r>
          </a:p>
          <a:p>
            <a:pPr marL="157162" indent="0" eaLnBrk="1" hangingPunct="1">
              <a:spcBef>
                <a:spcPct val="50000"/>
              </a:spcBef>
              <a:buNone/>
            </a:pPr>
            <a:endParaRPr lang="de-AT" dirty="0">
              <a:solidFill>
                <a:schemeClr val="tx1">
                  <a:lumMod val="50000"/>
                  <a:lumOff val="50000"/>
                </a:schemeClr>
              </a:solidFill>
            </a:endParaRPr>
          </a:p>
          <a:p>
            <a:pPr marL="157162" indent="0" eaLnBrk="1" hangingPunct="1">
              <a:spcBef>
                <a:spcPct val="50000"/>
              </a:spcBef>
              <a:buNone/>
            </a:pPr>
            <a:r>
              <a:rPr lang="de-AT" dirty="0">
                <a:solidFill>
                  <a:schemeClr val="tx1">
                    <a:lumMod val="50000"/>
                    <a:lumOff val="50000"/>
                  </a:schemeClr>
                </a:solidFill>
              </a:rPr>
              <a:t>&gt;&gt; Weitere Informationen: www.goeg.at</a:t>
            </a:r>
          </a:p>
          <a:p>
            <a:pPr marL="539750" indent="-382588" eaLnBrk="1" hangingPunct="1">
              <a:spcBef>
                <a:spcPct val="50000"/>
              </a:spcBef>
            </a:pPr>
            <a:endParaRPr lang="de-AT" dirty="0">
              <a:solidFill>
                <a:schemeClr val="tx1">
                  <a:lumMod val="50000"/>
                  <a:lumOff val="50000"/>
                </a:schemeClr>
              </a:solidFill>
            </a:endParaRPr>
          </a:p>
        </p:txBody>
      </p:sp>
      <p:sp>
        <p:nvSpPr>
          <p:cNvPr id="4" name="Foliennummernplatzhalter 3"/>
          <p:cNvSpPr>
            <a:spLocks noGrp="1"/>
          </p:cNvSpPr>
          <p:nvPr>
            <p:ph type="sldNum" sz="quarter" idx="12"/>
          </p:nvPr>
        </p:nvSpPr>
        <p:spPr/>
        <p:txBody>
          <a:bodyPr/>
          <a:lstStyle/>
          <a:p>
            <a:pPr>
              <a:defRPr/>
            </a:pPr>
            <a:fld id="{FF8576BA-7840-49BB-91FB-70DED25DF39B}" type="slidenum">
              <a:rPr lang="de-AT" smtClean="0"/>
              <a:pPr>
                <a:defRPr/>
              </a:pPr>
              <a:t>5</a:t>
            </a:fld>
            <a:endParaRPr lang="de-A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68B460-28AC-B847-B62C-08EEF043AC97}"/>
              </a:ext>
            </a:extLst>
          </p:cNvPr>
          <p:cNvSpPr>
            <a:spLocks noGrp="1"/>
          </p:cNvSpPr>
          <p:nvPr>
            <p:ph type="title"/>
          </p:nvPr>
        </p:nvSpPr>
        <p:spPr>
          <a:xfrm>
            <a:off x="538544" y="2002631"/>
            <a:ext cx="7154609" cy="2607469"/>
          </a:xfrm>
        </p:spPr>
        <p:txBody>
          <a:bodyPr/>
          <a:lstStyle/>
          <a:p>
            <a:r>
              <a:rPr lang="de-AT" altLang="de-DE" dirty="0">
                <a:solidFill>
                  <a:srgbClr val="4EA9CB"/>
                </a:solidFill>
              </a:rPr>
              <a:t>Qualitätsmanagement &amp; </a:t>
            </a:r>
            <a:br>
              <a:rPr lang="de-AT" altLang="de-DE" dirty="0">
                <a:solidFill>
                  <a:srgbClr val="4EA9CB"/>
                </a:solidFill>
              </a:rPr>
            </a:br>
            <a:r>
              <a:rPr lang="de-AT" altLang="de-DE" dirty="0">
                <a:solidFill>
                  <a:srgbClr val="4EA9CB"/>
                </a:solidFill>
              </a:rPr>
              <a:t>Qualitätsberichterstattung in Krankenanstalten</a:t>
            </a:r>
            <a:endParaRPr lang="de-DE" dirty="0"/>
          </a:p>
        </p:txBody>
      </p:sp>
      <p:sp>
        <p:nvSpPr>
          <p:cNvPr id="3" name="Textplatzhalter 2">
            <a:extLst>
              <a:ext uri="{FF2B5EF4-FFF2-40B4-BE49-F238E27FC236}">
                <a16:creationId xmlns:a16="http://schemas.microsoft.com/office/drawing/2014/main" id="{40AF3B54-F46F-1B43-B1EC-A108C2DC360E}"/>
              </a:ext>
            </a:extLst>
          </p:cNvPr>
          <p:cNvSpPr>
            <a:spLocks noGrp="1"/>
          </p:cNvSpPr>
          <p:nvPr>
            <p:ph type="body" idx="1"/>
          </p:nvPr>
        </p:nvSpPr>
        <p:spPr>
          <a:xfrm>
            <a:off x="538544" y="4889391"/>
            <a:ext cx="5110842" cy="460032"/>
          </a:xfrm>
        </p:spPr>
        <p:txBody>
          <a:bodyPr>
            <a:normAutofit fontScale="92500" lnSpcReduction="20000"/>
          </a:bodyPr>
          <a:lstStyle/>
          <a:p>
            <a:r>
              <a:rPr lang="de-DE" dirty="0" err="1">
                <a:solidFill>
                  <a:schemeClr val="tx1">
                    <a:lumMod val="50000"/>
                    <a:lumOff val="50000"/>
                  </a:schemeClr>
                </a:solidFill>
              </a:rPr>
              <a:t>Mag.</a:t>
            </a:r>
            <a:r>
              <a:rPr lang="de-DE" baseline="30000" dirty="0" err="1">
                <a:solidFill>
                  <a:schemeClr val="tx1">
                    <a:lumMod val="50000"/>
                    <a:lumOff val="50000"/>
                  </a:schemeClr>
                </a:solidFill>
              </a:rPr>
              <a:t>a</a:t>
            </a:r>
            <a:r>
              <a:rPr lang="de-DE" dirty="0">
                <a:solidFill>
                  <a:schemeClr val="tx1">
                    <a:lumMod val="50000"/>
                    <a:lumOff val="50000"/>
                  </a:schemeClr>
                </a:solidFill>
              </a:rPr>
              <a:t> Brigitte Domittner, MPH, Gesundheit Österreich GmbH</a:t>
            </a:r>
          </a:p>
          <a:p>
            <a:r>
              <a:rPr lang="de-DE" dirty="0">
                <a:solidFill>
                  <a:schemeClr val="tx1">
                    <a:lumMod val="50000"/>
                    <a:lumOff val="50000"/>
                  </a:schemeClr>
                </a:solidFill>
              </a:rPr>
              <a:t>04. Oktober 2022</a:t>
            </a:r>
          </a:p>
        </p:txBody>
      </p:sp>
    </p:spTree>
    <p:extLst>
      <p:ext uri="{BB962C8B-B14F-4D97-AF65-F5344CB8AC3E}">
        <p14:creationId xmlns:p14="http://schemas.microsoft.com/office/powerpoint/2010/main" val="122820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782638"/>
            <a:ext cx="8229600" cy="414337"/>
          </a:xfrm>
        </p:spPr>
        <p:txBody>
          <a:bodyPr>
            <a:normAutofit fontScale="90000"/>
          </a:bodyPr>
          <a:lstStyle/>
          <a:p>
            <a:r>
              <a:rPr lang="de-AT" altLang="de-DE" dirty="0"/>
              <a:t>Definition </a:t>
            </a:r>
            <a:r>
              <a:rPr lang="de-AT" altLang="de-DE" dirty="0" err="1"/>
              <a:t>Qualtität</a:t>
            </a:r>
            <a:endParaRPr lang="de-AT" altLang="de-DE" dirty="0"/>
          </a:p>
        </p:txBody>
      </p:sp>
      <p:sp>
        <p:nvSpPr>
          <p:cNvPr id="17411" name="Inhaltsplatzhalter 2"/>
          <p:cNvSpPr>
            <a:spLocks noGrp="1"/>
          </p:cNvSpPr>
          <p:nvPr>
            <p:ph idx="1"/>
          </p:nvPr>
        </p:nvSpPr>
        <p:spPr>
          <a:xfrm>
            <a:off x="419100" y="1416050"/>
            <a:ext cx="8305800" cy="4525962"/>
          </a:xfrm>
        </p:spPr>
        <p:txBody>
          <a:bodyPr/>
          <a:lstStyle/>
          <a:p>
            <a:pPr marL="0" indent="0">
              <a:buFont typeface="Lucida Sans Unicode" panose="020B0602030504020204" pitchFamily="34" charset="0"/>
              <a:buNone/>
            </a:pPr>
            <a:r>
              <a:rPr lang="de-AT" altLang="de-DE" dirty="0">
                <a:solidFill>
                  <a:schemeClr val="tx1">
                    <a:lumMod val="50000"/>
                    <a:lumOff val="50000"/>
                  </a:schemeClr>
                </a:solidFill>
              </a:rPr>
              <a:t>lat. </a:t>
            </a:r>
            <a:r>
              <a:rPr lang="de-DE" altLang="de-DE" dirty="0" err="1">
                <a:solidFill>
                  <a:schemeClr val="tx1">
                    <a:lumMod val="50000"/>
                    <a:lumOff val="50000"/>
                  </a:schemeClr>
                </a:solidFill>
              </a:rPr>
              <a:t>Urspung</a:t>
            </a:r>
            <a:r>
              <a:rPr lang="de-DE" altLang="de-DE" dirty="0">
                <a:solidFill>
                  <a:schemeClr val="tx1">
                    <a:lumMod val="50000"/>
                    <a:lumOff val="50000"/>
                  </a:schemeClr>
                </a:solidFill>
              </a:rPr>
              <a:t>  </a:t>
            </a:r>
            <a:r>
              <a:rPr lang="de-DE" altLang="de-DE" dirty="0" err="1">
                <a:solidFill>
                  <a:schemeClr val="tx1">
                    <a:lumMod val="50000"/>
                    <a:lumOff val="50000"/>
                  </a:schemeClr>
                </a:solidFill>
              </a:rPr>
              <a:t>quālitās</a:t>
            </a:r>
            <a:r>
              <a:rPr lang="de-DE" altLang="de-DE" dirty="0">
                <a:solidFill>
                  <a:schemeClr val="tx1">
                    <a:lumMod val="50000"/>
                    <a:lumOff val="50000"/>
                  </a:schemeClr>
                </a:solidFill>
              </a:rPr>
              <a:t> = Beschaffenheit, Merkmal, Eigenschaft, Zustand</a:t>
            </a:r>
          </a:p>
          <a:p>
            <a:pPr marL="0" indent="0">
              <a:buFont typeface="Lucida Sans Unicode" panose="020B0602030504020204" pitchFamily="34" charset="0"/>
              <a:buNone/>
            </a:pPr>
            <a:r>
              <a:rPr lang="de-DE" altLang="de-DE" dirty="0">
                <a:solidFill>
                  <a:schemeClr val="tx1">
                    <a:lumMod val="50000"/>
                    <a:lumOff val="50000"/>
                  </a:schemeClr>
                </a:solidFill>
              </a:rPr>
              <a:t>„</a:t>
            </a:r>
            <a:r>
              <a:rPr lang="de-DE" altLang="de-DE" i="1" dirty="0">
                <a:solidFill>
                  <a:schemeClr val="tx1">
                    <a:lumMod val="50000"/>
                    <a:lumOff val="50000"/>
                  </a:schemeClr>
                </a:solidFill>
              </a:rPr>
              <a:t>Übereinstimmung von Leistungen mit Ansprüchen. Ansprüche stellen Kunden, Verwender  (Konsument/Produzent), Händler und Hersteller.“ </a:t>
            </a:r>
            <a:r>
              <a:rPr lang="de-DE" altLang="de-DE" sz="1000" dirty="0">
                <a:solidFill>
                  <a:schemeClr val="tx1">
                    <a:lumMod val="50000"/>
                    <a:lumOff val="50000"/>
                  </a:schemeClr>
                </a:solidFill>
              </a:rPr>
              <a:t>Quelle: Gabler </a:t>
            </a:r>
            <a:r>
              <a:rPr lang="de-DE" altLang="de-DE" sz="1000" dirty="0" err="1">
                <a:solidFill>
                  <a:schemeClr val="tx1">
                    <a:lumMod val="50000"/>
                    <a:lumOff val="50000"/>
                  </a:schemeClr>
                </a:solidFill>
              </a:rPr>
              <a:t>Wirtschaftslexiokon</a:t>
            </a:r>
            <a:r>
              <a:rPr lang="de-DE" altLang="de-DE" sz="1000" dirty="0">
                <a:solidFill>
                  <a:schemeClr val="tx1">
                    <a:lumMod val="50000"/>
                    <a:lumOff val="50000"/>
                  </a:schemeClr>
                </a:solidFill>
              </a:rPr>
              <a:t> – online  </a:t>
            </a:r>
            <a:endParaRPr lang="de-DE" altLang="de-DE" sz="1000" i="1" dirty="0">
              <a:solidFill>
                <a:schemeClr val="tx1">
                  <a:lumMod val="50000"/>
                  <a:lumOff val="50000"/>
                </a:schemeClr>
              </a:solidFill>
            </a:endParaRPr>
          </a:p>
          <a:p>
            <a:pPr marL="0" indent="0">
              <a:buFont typeface="Lucida Sans Unicode" panose="020B0602030504020204" pitchFamily="34" charset="0"/>
              <a:buNone/>
            </a:pPr>
            <a:endParaRPr lang="en-US" altLang="de-DE" i="1" dirty="0"/>
          </a:p>
          <a:p>
            <a:pPr marL="0" indent="0">
              <a:buFont typeface="Lucida Sans Unicode" panose="020B0602030504020204" pitchFamily="34" charset="0"/>
              <a:buNone/>
            </a:pPr>
            <a:endParaRPr lang="en-US" altLang="de-DE" i="1" dirty="0"/>
          </a:p>
          <a:p>
            <a:pPr marL="0" indent="0">
              <a:buFont typeface="Lucida Sans Unicode" panose="020B0602030504020204" pitchFamily="34" charset="0"/>
              <a:buNone/>
            </a:pPr>
            <a:endParaRPr lang="en-US" altLang="de-DE" i="1" dirty="0"/>
          </a:p>
        </p:txBody>
      </p:sp>
      <p:sp>
        <p:nvSpPr>
          <p:cNvPr id="17412" name="Foliennummernplatzhalt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a:spcBef>
                <a:spcPct val="0"/>
              </a:spcBef>
              <a:buFontTx/>
              <a:buNone/>
            </a:pPr>
            <a:fld id="{563159FC-8146-4364-B3AB-19DC42C19050}" type="slidenum">
              <a:rPr lang="de-AT" altLang="de-DE" sz="1000" smtClean="0">
                <a:solidFill>
                  <a:srgbClr val="898989"/>
                </a:solidFill>
              </a:rPr>
              <a:pPr>
                <a:spcBef>
                  <a:spcPct val="0"/>
                </a:spcBef>
                <a:buFontTx/>
                <a:buNone/>
              </a:pPr>
              <a:t>7</a:t>
            </a:fld>
            <a:endParaRPr lang="de-AT" altLang="de-DE" sz="1000">
              <a:solidFill>
                <a:srgbClr val="898989"/>
              </a:solidFill>
            </a:endParaRPr>
          </a:p>
        </p:txBody>
      </p:sp>
      <p:pic>
        <p:nvPicPr>
          <p:cNvPr id="2" name="Grafik 1">
            <a:extLst>
              <a:ext uri="{FF2B5EF4-FFF2-40B4-BE49-F238E27FC236}">
                <a16:creationId xmlns:a16="http://schemas.microsoft.com/office/drawing/2014/main" id="{9A9FB50A-BABE-41AC-AAAB-85092CACC626}"/>
              </a:ext>
            </a:extLst>
          </p:cNvPr>
          <p:cNvPicPr>
            <a:picLocks noChangeAspect="1"/>
          </p:cNvPicPr>
          <p:nvPr/>
        </p:nvPicPr>
        <p:blipFill>
          <a:blip r:embed="rId3"/>
          <a:stretch>
            <a:fillRect/>
          </a:stretch>
        </p:blipFill>
        <p:spPr>
          <a:xfrm>
            <a:off x="4657725" y="3444875"/>
            <a:ext cx="4200525" cy="2200275"/>
          </a:xfrm>
          <a:prstGeom prst="rect">
            <a:avLst/>
          </a:prstGeom>
        </p:spPr>
      </p:pic>
      <p:sp>
        <p:nvSpPr>
          <p:cNvPr id="7" name="Inhaltsplatzhalter 2">
            <a:extLst>
              <a:ext uri="{FF2B5EF4-FFF2-40B4-BE49-F238E27FC236}">
                <a16:creationId xmlns:a16="http://schemas.microsoft.com/office/drawing/2014/main" id="{29EC4EA9-1BA4-4D80-9FD0-C586AC637250}"/>
              </a:ext>
            </a:extLst>
          </p:cNvPr>
          <p:cNvSpPr txBox="1">
            <a:spLocks/>
          </p:cNvSpPr>
          <p:nvPr/>
        </p:nvSpPr>
        <p:spPr>
          <a:xfrm>
            <a:off x="457200" y="3444875"/>
            <a:ext cx="4200525" cy="2927350"/>
          </a:xfrm>
          <a:prstGeom prst="rect">
            <a:avLst/>
          </a:prstGeom>
        </p:spPr>
        <p:txBody>
          <a:bodyPr vert="horz" lIns="0" tIns="0" rIns="0" bIns="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Lucida Sans" panose="020B0602030504020204" pitchFamily="34" charset="77"/>
                <a:ea typeface="+mn-ea"/>
                <a:cs typeface="+mn-cs"/>
              </a:defRPr>
            </a:lvl1pPr>
            <a:lvl2pPr marL="685800" indent="-228600" algn="l" defTabSz="914400" rtl="0" eaLnBrk="1" latinLnBrk="0" hangingPunct="1">
              <a:lnSpc>
                <a:spcPct val="110000"/>
              </a:lnSpc>
              <a:spcBef>
                <a:spcPts val="500"/>
              </a:spcBef>
              <a:buFont typeface="Symbol" pitchFamily="2" charset="2"/>
              <a:buChar char="-"/>
              <a:defRPr sz="1800" kern="1200">
                <a:solidFill>
                  <a:schemeClr val="tx1"/>
                </a:solidFill>
                <a:latin typeface="Lucida Sans" panose="020B0602030504020204" pitchFamily="34" charset="77"/>
                <a:ea typeface="+mn-ea"/>
                <a:cs typeface="+mn-cs"/>
              </a:defRPr>
            </a:lvl2pPr>
            <a:lvl3pPr marL="1143000" indent="-228600" algn="l" defTabSz="914400" rtl="0" eaLnBrk="1" latinLnBrk="0" hangingPunct="1">
              <a:lnSpc>
                <a:spcPct val="110000"/>
              </a:lnSpc>
              <a:spcBef>
                <a:spcPts val="500"/>
              </a:spcBef>
              <a:buFont typeface="Symbol" pitchFamily="2" charset="2"/>
              <a:buChar char="-"/>
              <a:defRPr sz="1600" kern="1200">
                <a:solidFill>
                  <a:schemeClr val="tx1"/>
                </a:solidFill>
                <a:latin typeface="Lucida Sans" panose="020B0602030504020204" pitchFamily="34" charset="77"/>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ucida Sans" panose="020B0602030504020204" pitchFamily="34" charset="77"/>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Lucida Sans Unicode" panose="020B0602030504020204" pitchFamily="34" charset="0"/>
              <a:buNone/>
            </a:pPr>
            <a:r>
              <a:rPr lang="de-DE" altLang="de-DE" dirty="0">
                <a:solidFill>
                  <a:schemeClr val="tx1">
                    <a:lumMod val="50000"/>
                    <a:lumOff val="50000"/>
                  </a:schemeClr>
                </a:solidFill>
              </a:rPr>
              <a:t>Informell: Qualität = gute Qualität </a:t>
            </a:r>
          </a:p>
          <a:p>
            <a:pPr marL="0" indent="0">
              <a:buFont typeface="Lucida Sans Unicode" panose="020B0602030504020204" pitchFamily="34" charset="0"/>
              <a:buNone/>
            </a:pPr>
            <a:r>
              <a:rPr lang="de-DE" altLang="de-DE" dirty="0">
                <a:solidFill>
                  <a:schemeClr val="tx1">
                    <a:lumMod val="50000"/>
                    <a:lumOff val="50000"/>
                  </a:schemeClr>
                </a:solidFill>
              </a:rPr>
              <a:t>Individuelles Qualitätsurteil hängt von verschiedenen Aspekten ab, z. B. Erfahrung, Einstellung, Bildung, Umwelt…</a:t>
            </a:r>
            <a:endParaRPr lang="de-DE" altLang="de-DE" i="1" dirty="0">
              <a:solidFill>
                <a:schemeClr val="tx1">
                  <a:lumMod val="50000"/>
                  <a:lumOff val="50000"/>
                </a:schemeClr>
              </a:solidFill>
            </a:endParaRPr>
          </a:p>
          <a:p>
            <a:pPr marL="0" indent="0">
              <a:buFont typeface="Lucida Sans Unicode" panose="020B0602030504020204" pitchFamily="34" charset="0"/>
              <a:buNone/>
            </a:pPr>
            <a:endParaRPr lang="en-US" altLang="de-DE" i="1" dirty="0"/>
          </a:p>
          <a:p>
            <a:pPr marL="0" indent="0">
              <a:buFont typeface="Lucida Sans Unicode" panose="020B0602030504020204" pitchFamily="34" charset="0"/>
              <a:buNone/>
            </a:pPr>
            <a:endParaRPr lang="en-US" altLang="de-DE" i="1" dirty="0"/>
          </a:p>
          <a:p>
            <a:pPr marL="0" indent="0">
              <a:buFont typeface="Lucida Sans Unicode" panose="020B0602030504020204" pitchFamily="34" charset="0"/>
              <a:buNone/>
            </a:pPr>
            <a:endParaRPr lang="en-US" altLang="de-DE" i="1" dirty="0"/>
          </a:p>
          <a:p>
            <a:pPr marL="0" indent="0">
              <a:buFont typeface="Lucida Sans Unicode" panose="020B0602030504020204" pitchFamily="34" charset="0"/>
              <a:buNone/>
            </a:pPr>
            <a:endParaRPr lang="en-US" altLang="de-DE"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457200" y="782638"/>
            <a:ext cx="8229600" cy="414337"/>
          </a:xfrm>
        </p:spPr>
        <p:txBody>
          <a:bodyPr>
            <a:normAutofit fontScale="90000"/>
          </a:bodyPr>
          <a:lstStyle/>
          <a:p>
            <a:r>
              <a:rPr lang="de-DE" altLang="de-DE" dirty="0"/>
              <a:t>Entwicklung von Qualität</a:t>
            </a:r>
            <a:endParaRPr lang="de-AT" altLang="de-DE" dirty="0"/>
          </a:p>
        </p:txBody>
      </p:sp>
      <p:sp>
        <p:nvSpPr>
          <p:cNvPr id="23555" name="Foliennummernplatzhalt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1pPr>
            <a:lvl2pPr marL="742950" indent="-285750">
              <a:spcBef>
                <a:spcPct val="20000"/>
              </a:spcBef>
              <a:buFont typeface="Lucida Sans Unicode" panose="020B0602030504020204" pitchFamily="34" charset="0"/>
              <a:buChar char="»"/>
              <a:defRPr sz="20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2pPr>
            <a:lvl3pPr marL="1143000" indent="-228600">
              <a:spcBef>
                <a:spcPct val="20000"/>
              </a:spcBef>
              <a:buSzPct val="80000"/>
              <a:buFont typeface="Lucida Sans Unicode" panose="020B0602030504020204" pitchFamily="34" charset="0"/>
              <a:buChar char="»"/>
              <a:defRPr>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3pPr>
            <a:lvl4pPr marL="1600200" indent="-228600">
              <a:spcBef>
                <a:spcPct val="20000"/>
              </a:spcBef>
              <a:buFont typeface="Lucida Sans Unicode" panose="020B0602030504020204" pitchFamily="34" charset="0"/>
              <a:buChar char="»"/>
              <a:defRPr sz="16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4pPr>
            <a:lvl5pPr marL="2057400" indent="-228600">
              <a:spcBef>
                <a:spcPct val="20000"/>
              </a:spcBef>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rgbClr val="67726B"/>
                </a:solidFill>
                <a:latin typeface="Lucida Sans Unicode" panose="020B0602030504020204" pitchFamily="34" charset="0"/>
                <a:ea typeface="Lucida Sans Unicode" panose="020B0602030504020204" pitchFamily="34" charset="0"/>
                <a:cs typeface="Lucida Sans Unicode" panose="020B0602030504020204" pitchFamily="34" charset="0"/>
              </a:defRPr>
            </a:lvl9pPr>
          </a:lstStyle>
          <a:p>
            <a:pPr>
              <a:spcBef>
                <a:spcPct val="0"/>
              </a:spcBef>
              <a:buFontTx/>
              <a:buNone/>
            </a:pPr>
            <a:fld id="{D9825B2E-61D7-4782-8583-5CF799716688}" type="slidenum">
              <a:rPr lang="de-AT" altLang="de-DE" sz="1000" smtClean="0">
                <a:solidFill>
                  <a:srgbClr val="898989"/>
                </a:solidFill>
              </a:rPr>
              <a:pPr>
                <a:spcBef>
                  <a:spcPct val="0"/>
                </a:spcBef>
                <a:buFontTx/>
                <a:buNone/>
              </a:pPr>
              <a:t>8</a:t>
            </a:fld>
            <a:endParaRPr lang="de-AT" altLang="de-DE" sz="1000">
              <a:solidFill>
                <a:srgbClr val="898989"/>
              </a:solidFill>
            </a:endParaRPr>
          </a:p>
        </p:txBody>
      </p:sp>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1312820"/>
            <a:ext cx="819785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457200" y="499730"/>
            <a:ext cx="8229600" cy="697245"/>
          </a:xfrm>
        </p:spPr>
        <p:txBody>
          <a:bodyPr>
            <a:noAutofit/>
          </a:bodyPr>
          <a:lstStyle/>
          <a:p>
            <a:r>
              <a:rPr lang="de-DE" altLang="de-DE" dirty="0"/>
              <a:t>Qualitätsmanagementmodelle im Gesundheitsbereich</a:t>
            </a:r>
          </a:p>
        </p:txBody>
      </p:sp>
      <p:sp>
        <p:nvSpPr>
          <p:cNvPr id="37891" name="Inhaltsplatzhalter 2"/>
          <p:cNvSpPr>
            <a:spLocks noGrp="1"/>
          </p:cNvSpPr>
          <p:nvPr>
            <p:ph idx="1"/>
          </p:nvPr>
        </p:nvSpPr>
        <p:spPr>
          <a:xfrm>
            <a:off x="533400" y="1714499"/>
            <a:ext cx="8229600" cy="4183063"/>
          </a:xfrm>
        </p:spPr>
        <p:txBody>
          <a:bodyPr/>
          <a:lstStyle/>
          <a:p>
            <a:pPr>
              <a:buFont typeface="Lucida Sans Unicode" panose="020B0602030504020204" pitchFamily="34" charset="0"/>
              <a:buNone/>
              <a:defRPr/>
            </a:pPr>
            <a:r>
              <a:rPr lang="de-DE" altLang="de-DE" dirty="0">
                <a:solidFill>
                  <a:schemeClr val="tx1">
                    <a:lumMod val="50000"/>
                    <a:lumOff val="50000"/>
                  </a:schemeClr>
                </a:solidFill>
              </a:rPr>
              <a:t>Häufige Systeme im stationären und amb. Bereich</a:t>
            </a:r>
            <a:endParaRPr lang="en-US" altLang="de-DE" dirty="0">
              <a:solidFill>
                <a:schemeClr val="tx1">
                  <a:lumMod val="50000"/>
                  <a:lumOff val="50000"/>
                </a:schemeClr>
              </a:solidFill>
            </a:endParaRPr>
          </a:p>
          <a:p>
            <a:pPr>
              <a:defRPr/>
            </a:pPr>
            <a:r>
              <a:rPr lang="en-US" altLang="de-DE" dirty="0">
                <a:solidFill>
                  <a:schemeClr val="tx1">
                    <a:lumMod val="50000"/>
                    <a:lumOff val="50000"/>
                  </a:schemeClr>
                </a:solidFill>
              </a:rPr>
              <a:t>ISO - International Organization for Standardization</a:t>
            </a:r>
            <a:endParaRPr lang="de-AT" altLang="de-DE" dirty="0">
              <a:solidFill>
                <a:schemeClr val="tx1">
                  <a:lumMod val="50000"/>
                  <a:lumOff val="50000"/>
                </a:schemeClr>
              </a:solidFill>
            </a:endParaRPr>
          </a:p>
          <a:p>
            <a:pPr>
              <a:defRPr/>
            </a:pPr>
            <a:r>
              <a:rPr lang="de-AT" altLang="de-DE" dirty="0">
                <a:solidFill>
                  <a:schemeClr val="tx1">
                    <a:lumMod val="50000"/>
                    <a:lumOff val="50000"/>
                  </a:schemeClr>
                </a:solidFill>
              </a:rPr>
              <a:t>EFQM - European </a:t>
            </a:r>
            <a:r>
              <a:rPr lang="de-AT" altLang="de-DE" dirty="0" err="1">
                <a:solidFill>
                  <a:schemeClr val="tx1">
                    <a:lumMod val="50000"/>
                    <a:lumOff val="50000"/>
                  </a:schemeClr>
                </a:solidFill>
              </a:rPr>
              <a:t>Foundation</a:t>
            </a:r>
            <a:r>
              <a:rPr lang="de-AT" altLang="de-DE" dirty="0">
                <a:solidFill>
                  <a:schemeClr val="tx1">
                    <a:lumMod val="50000"/>
                    <a:lumOff val="50000"/>
                  </a:schemeClr>
                </a:solidFill>
              </a:rPr>
              <a:t> </a:t>
            </a:r>
            <a:r>
              <a:rPr lang="de-AT" altLang="de-DE" dirty="0" err="1">
                <a:solidFill>
                  <a:schemeClr val="tx1">
                    <a:lumMod val="50000"/>
                    <a:lumOff val="50000"/>
                  </a:schemeClr>
                </a:solidFill>
              </a:rPr>
              <a:t>for</a:t>
            </a:r>
            <a:r>
              <a:rPr lang="de-AT" altLang="de-DE" dirty="0">
                <a:solidFill>
                  <a:schemeClr val="tx1">
                    <a:lumMod val="50000"/>
                    <a:lumOff val="50000"/>
                  </a:schemeClr>
                </a:solidFill>
              </a:rPr>
              <a:t> Quality Management</a:t>
            </a:r>
          </a:p>
          <a:p>
            <a:pPr>
              <a:defRPr/>
            </a:pPr>
            <a:r>
              <a:rPr lang="en-US" altLang="de-DE" dirty="0">
                <a:solidFill>
                  <a:schemeClr val="tx1">
                    <a:lumMod val="50000"/>
                    <a:lumOff val="50000"/>
                  </a:schemeClr>
                </a:solidFill>
              </a:rPr>
              <a:t>KTQ-</a:t>
            </a:r>
            <a:r>
              <a:rPr lang="de-DE" dirty="0">
                <a:solidFill>
                  <a:schemeClr val="tx1">
                    <a:lumMod val="50000"/>
                    <a:lumOff val="50000"/>
                  </a:schemeClr>
                </a:solidFill>
              </a:rPr>
              <a:t> Kooperation für Transparenz und Qualität im Gesundheitswesen</a:t>
            </a:r>
            <a:endParaRPr lang="de-AT" altLang="de-DE" dirty="0">
              <a:solidFill>
                <a:schemeClr val="tx1">
                  <a:lumMod val="50000"/>
                  <a:lumOff val="50000"/>
                </a:schemeClr>
              </a:solidFill>
            </a:endParaRPr>
          </a:p>
          <a:p>
            <a:pPr>
              <a:defRPr/>
            </a:pPr>
            <a:r>
              <a:rPr lang="de-DE" altLang="de-DE" dirty="0">
                <a:solidFill>
                  <a:schemeClr val="tx1">
                    <a:lumMod val="50000"/>
                    <a:lumOff val="50000"/>
                  </a:schemeClr>
                </a:solidFill>
              </a:rPr>
              <a:t>Träger-/einrichtungseigene Qualitätsmodelle </a:t>
            </a:r>
          </a:p>
          <a:p>
            <a:pPr>
              <a:defRPr/>
            </a:pPr>
            <a:r>
              <a:rPr lang="de-DE" altLang="de-DE" dirty="0">
                <a:solidFill>
                  <a:schemeClr val="tx1">
                    <a:lumMod val="50000"/>
                    <a:lumOff val="50000"/>
                  </a:schemeClr>
                </a:solidFill>
              </a:rPr>
              <a:t>Österreichisches QM-System der </a:t>
            </a:r>
            <a:r>
              <a:rPr lang="de-DE" altLang="de-DE" dirty="0" err="1">
                <a:solidFill>
                  <a:schemeClr val="tx1">
                    <a:lumMod val="50000"/>
                    <a:lumOff val="50000"/>
                  </a:schemeClr>
                </a:solidFill>
              </a:rPr>
              <a:t>ÖQMed</a:t>
            </a:r>
            <a:endParaRPr lang="de-DE" altLang="de-DE" dirty="0">
              <a:solidFill>
                <a:schemeClr val="tx1">
                  <a:lumMod val="50000"/>
                  <a:lumOff val="50000"/>
                </a:schemeClr>
              </a:solidFill>
            </a:endParaRPr>
          </a:p>
          <a:p>
            <a:pPr>
              <a:defRPr/>
            </a:pPr>
            <a:r>
              <a:rPr lang="de-DE" altLang="de-DE" dirty="0" err="1">
                <a:solidFill>
                  <a:schemeClr val="tx1">
                    <a:lumMod val="50000"/>
                    <a:lumOff val="50000"/>
                  </a:schemeClr>
                </a:solidFill>
              </a:rPr>
              <a:t>Europ</a:t>
            </a:r>
            <a:r>
              <a:rPr lang="de-DE" altLang="de-DE" dirty="0">
                <a:solidFill>
                  <a:schemeClr val="tx1">
                    <a:lumMod val="50000"/>
                    <a:lumOff val="50000"/>
                  </a:schemeClr>
                </a:solidFill>
              </a:rPr>
              <a:t>. </a:t>
            </a:r>
            <a:r>
              <a:rPr lang="de-DE" altLang="de-DE" dirty="0" err="1">
                <a:solidFill>
                  <a:schemeClr val="tx1">
                    <a:lumMod val="50000"/>
                    <a:lumOff val="50000"/>
                  </a:schemeClr>
                </a:solidFill>
              </a:rPr>
              <a:t>Praxisassessment</a:t>
            </a:r>
            <a:r>
              <a:rPr lang="de-DE" altLang="de-DE" dirty="0">
                <a:solidFill>
                  <a:schemeClr val="tx1">
                    <a:lumMod val="50000"/>
                    <a:lumOff val="50000"/>
                  </a:schemeClr>
                </a:solidFill>
              </a:rPr>
              <a:t> (EPA)</a:t>
            </a:r>
          </a:p>
          <a:p>
            <a:pPr>
              <a:defRPr/>
            </a:pPr>
            <a:r>
              <a:rPr lang="de-DE" altLang="de-DE" dirty="0">
                <a:solidFill>
                  <a:schemeClr val="tx1">
                    <a:lumMod val="50000"/>
                    <a:lumOff val="50000"/>
                  </a:schemeClr>
                </a:solidFill>
              </a:rPr>
              <a:t>Weitere…</a:t>
            </a:r>
            <a:endParaRPr lang="en-US" altLang="de-DE" dirty="0">
              <a:solidFill>
                <a:schemeClr val="tx1">
                  <a:lumMod val="50000"/>
                  <a:lumOff val="50000"/>
                </a:schemeClr>
              </a:solidFill>
            </a:endParaRPr>
          </a:p>
          <a:p>
            <a:pPr marL="0" indent="0">
              <a:buFont typeface="Lucida Sans Unicode" panose="020B0602030504020204" pitchFamily="34" charset="0"/>
              <a:buNone/>
              <a:defRPr/>
            </a:pPr>
            <a:endParaRPr lang="en-US" altLang="de-DE" dirty="0"/>
          </a:p>
          <a:p>
            <a:pPr marL="0" indent="0">
              <a:buFont typeface="Lucida Sans Unicode" panose="020B0602030504020204" pitchFamily="34" charset="0"/>
              <a:buNone/>
              <a:defRPr/>
            </a:pPr>
            <a:endParaRPr lang="en-US" altLang="de-DE" dirty="0"/>
          </a:p>
        </p:txBody>
      </p:sp>
    </p:spTree>
  </p:cSld>
  <p:clrMapOvr>
    <a:masterClrMapping/>
  </p:clrMapOvr>
</p:sld>
</file>

<file path=ppt/theme/theme1.xml><?xml version="1.0" encoding="utf-8"?>
<a:theme xmlns:a="http://schemas.openxmlformats.org/drawingml/2006/main" name="GÖG">
  <a:themeElements>
    <a:clrScheme name="GÖG">
      <a:dk1>
        <a:srgbClr val="000000"/>
      </a:dk1>
      <a:lt1>
        <a:srgbClr val="FFFFFF"/>
      </a:lt1>
      <a:dk2>
        <a:srgbClr val="687169"/>
      </a:dk2>
      <a:lt2>
        <a:srgbClr val="E7E6E6"/>
      </a:lt2>
      <a:accent1>
        <a:srgbClr val="4EA9CB"/>
      </a:accent1>
      <a:accent2>
        <a:srgbClr val="E9B300"/>
      </a:accent2>
      <a:accent3>
        <a:srgbClr val="E53417"/>
      </a:accent3>
      <a:accent4>
        <a:srgbClr val="7F9C34"/>
      </a:accent4>
      <a:accent5>
        <a:srgbClr val="CE7900"/>
      </a:accent5>
      <a:accent6>
        <a:srgbClr val="70AD47"/>
      </a:accent6>
      <a:hlink>
        <a:srgbClr val="185C7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G PPT Vorlage_4 zu 3.potx" id="{12763FFB-9EBC-4D8C-BAE8-4EA2056064E9}" vid="{243B61BF-CF3C-439E-A620-272586ADC1D9}"/>
    </a:ext>
  </a:extLst>
</a:theme>
</file>

<file path=ppt/theme/theme2.xml><?xml version="1.0" encoding="utf-8"?>
<a:theme xmlns:a="http://schemas.openxmlformats.org/drawingml/2006/main" name="Republik-PP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MSGPK-PPT-4x3-Calibri" id="{A3151CD9-390C-47EB-BC4B-E0D95A0A010C}" vid="{972D5B9A-8D82-4927-B408-46EDBC40E671}"/>
    </a:ext>
  </a:extLst>
</a:theme>
</file>

<file path=ppt/theme/theme3.xml><?xml version="1.0" encoding="utf-8"?>
<a:theme xmlns:a="http://schemas.openxmlformats.org/drawingml/2006/main" name="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BMASGK-4x3.potx" id="{0AC15ABC-6571-4DD7-99BA-9BB1A0D7CC79}" vid="{5C346901-616F-4B57-ACC7-0EAFD215A16B}"/>
    </a:ext>
  </a:extLst>
</a:theme>
</file>

<file path=ppt/theme/theme4.xml><?xml version="1.0" encoding="utf-8"?>
<a:theme xmlns:a="http://schemas.openxmlformats.org/drawingml/2006/main" name="1_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BMASGK-4x3.potx" id="{0AC15ABC-6571-4DD7-99BA-9BB1A0D7CC79}" vid="{5C346901-616F-4B57-ACC7-0EAFD215A16B}"/>
    </a:ext>
  </a:extLst>
</a:theme>
</file>

<file path=ppt/theme/theme5.xml><?xml version="1.0" encoding="utf-8"?>
<a:theme xmlns:a="http://schemas.openxmlformats.org/drawingml/2006/main" name="1_Republik-PP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MSGPK-PPT-4x3-Calibri" id="{A3151CD9-390C-47EB-BC4B-E0D95A0A010C}" vid="{972D5B9A-8D82-4927-B408-46EDBC40E671}"/>
    </a:ext>
  </a:extLst>
</a:theme>
</file>

<file path=ppt/theme/theme6.xml><?xml version="1.0" encoding="utf-8"?>
<a:theme xmlns:a="http://schemas.openxmlformats.org/drawingml/2006/main" name="2_Republik-PP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MSGPK-PPT-4x3-Calibri" id="{A3151CD9-390C-47EB-BC4B-E0D95A0A010C}" vid="{972D5B9A-8D82-4927-B408-46EDBC40E671}"/>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catsources="">
  <f:record>
    <f:field ref="BMFCONFIG_3000_109_BMFDocProperty" text=""/>
    <f:field ref="doc_FSCFOLIO_1_1001_FieldDocumentNumber" text=""/>
    <f:field ref="doc_FSCFOLIO_1_1001_FieldSubject" text="" edit="true"/>
    <f:field ref="FSCFOLIO_1_1001_SignaturesFldCtx_FSCFOLIO_1_1001_FieldLastSignature" text=""/>
    <f:field ref="FSCFOLIO_1_1001_SignaturesFldCtx_FSCFOLIO_1_1001_FieldLastSignatureBy" text=""/>
    <f:field ref="FSCFOLIO_1_1001_SignaturesFldCtx_FSCFOLIO_1_1001_FieldLastSignatureAt" date="" text=""/>
    <f:field ref="FSCFOLIO_1_1001_SignaturesFldCtx_FSCFOLIO_1_1001_FieldLastSignatureRemark" text=""/>
    <f:field ref="FSCFOLIO_1_1001_FieldCurrentUser" text="Mag. Simona Iskra"/>
    <f:field ref="FSCFOLIO_1_1001_FieldCurrentDate" text="09.12.2021 15:53"/>
    <f:field ref="CCAPRECONFIG_15_1001_Objektname" text="Präsentation_27. FG_Versorgungsprozesse_13.12.2021" edit="true"/>
    <f:field ref="CCAPRECONFIG_15_1001_Objektname" text="Präsentation_27. FG_Versorgungsprozesse_13.12.2021" edit="true"/>
    <f:field ref="EIBPRECONFIG_1_1001_FieldEIBAttachments" text="" multiline="true"/>
    <f:field ref="EIBPRECONFIG_1_1001_FieldEIBNextFiles" text="" multiline="true"/>
    <f:field ref="EIBPRECONFIG_1_1001_FieldEIBPreviousFiles" text="" multiline="true"/>
    <f:field ref="EIBPRECONFIG_1_1001_FieldEIBRelatedFiles" text="" multiline="true"/>
    <f:field ref="EIBPRECONFIG_1_1001_FieldEIBCompletedOrdinals" text="" multiline="true"/>
    <f:field ref="EIBPRECONFIG_1_1001_FieldEIBOUAddr" text="Radetzkystraße 2, 1030 Wien" multiline="true"/>
    <f:field ref="EIBPRECONFIG_1_1001_FieldEIBRecipients" text="" multiline="true"/>
    <f:field ref="EIBPRECONFIG_1_1001_FieldEIBSignatures" text="" multiline="true"/>
    <f:field ref="EIBPRECONFIG_1_1001_FieldCCAAddrAbschriftsbemerkung" text="" multiline="true"/>
    <f:field ref="EIBPRECONFIG_1_1001_FieldCCAAddrAdresse" text="" multiline="true"/>
    <f:field ref="EIBPRECONFIG_1_1001_FieldCCAAddrPostalischeAdresse" text="" multiline="true"/>
    <f:field ref="EIBPRECONFIG_1_1001_FieldCCAIncomingSubject" text="" multiline="true"/>
    <f:field ref="EIBPRECONFIG_1_1001_FieldCCAPersonalSubjAddress" text="" multiline="true"/>
    <f:field ref="EIBPRECONFIG_1_1001_FieldCCASubfileSubject" text="" multiline="true"/>
    <f:field ref="EIBPRECONFIG_1_1001_FieldCCASubject" text="" multiline="true"/>
    <f:field ref="EIBVFGH_15_1700_FieldPartPlaintiffList" text="" multiline="true"/>
    <f:field ref="EIBVFGH_15_1700_FieldGoesOutToList" text="" multiline="true"/>
    <f:field ref="CUSTOMIZATIONRESSORTBMF_103_2800_FieldRecipientsEmailBMF" text="" multiline="true"/>
    <f:field ref="objname" text="Präsentation_27. FG_Versorgungsprozesse_13.12.2021" edit="true"/>
    <f:field ref="objsubject" text="" edit="true"/>
    <f:field ref="objcreatedby" text="Iskra, Simona, Mag."/>
    <f:field ref="objcreatedat" date="2021-12-09T15:19:41" text="09.12.2021 15:19:41"/>
    <f:field ref="objchangedby" text="Iskra, Simona, Mag."/>
    <f:field ref="objmodifiedat" date="2021-12-09T15:52:30" text="09.12.2021 15:52:30"/>
  </f:record>
  <f:display text="Allgemein">
    <f:field ref="BMFCONFIG_3000_109_BMFDocProperty" text="BMFMailEmpfänger"/>
    <f:field ref="FSCFOLIO_1_1001_FieldCurrentUser" text="Aktueller Benutzer"/>
    <f:field ref="FSCFOLIO_1_1001_FieldCurrentDate" text="Aktueller Zeitpunkt"/>
    <f:field ref="CCAPRECONFIG_15_1001_Objektname" text="Objektname"/>
    <f:field ref="EIBPRECONFIG_1_1001_FieldEIBAttachments" text="Beilagen"/>
    <f:field ref="EIBPRECONFIG_1_1001_FieldEIBNextFiles" text="Nachzahlen"/>
    <f:field ref="EIBPRECONFIG_1_1001_FieldEIBPreviousFiles" text="Vorzahlen"/>
    <f:field ref="EIBPRECONFIG_1_1001_FieldEIBRelatedFiles" text="Bezugszahlen"/>
    <f:field ref="EIBPRECONFIG_1_1001_FieldEIBCompletedOrdinals" text="Miterledigte Akten"/>
    <f:field ref="EIBPRECONFIG_1_1001_FieldEIBOUAddr" text="Adresse der OE"/>
    <f:field ref="EIBPRECONFIG_1_1001_FieldEIBRecipients" text="Empfänger"/>
    <f:field ref="EIBPRECONFIG_1_1001_FieldEIBSignatures" text="Unterschriften"/>
    <f:field ref="EIBPRECONFIG_1_1001_FieldCCAAddrAbschriftsbemerkung" text="Abschriftsbemerkung"/>
    <f:field ref="EIBPRECONFIG_1_1001_FieldCCAAddrAdresse" text="Adresse"/>
    <f:field ref="EIBPRECONFIG_1_1001_FieldCCAAddrPostalischeAdresse" text="PostalischeAdresse"/>
    <f:field ref="EIBPRECONFIG_1_1001_FieldCCAIncomingSubject" text="EST-Betreff"/>
    <f:field ref="EIBPRECONFIG_1_1001_FieldCCAPersonalSubjAddress" text="Adresse (Namenszahl)"/>
    <f:field ref="EIBPRECONFIG_1_1001_FieldCCASubfileSubject" text="Betreff des Geschäftsstücks"/>
    <f:field ref="EIBPRECONFIG_1_1001_FieldCCASubject" text="Gegenstand"/>
    <f:field ref="EIBVFGH_15_1700_FieldPartPlaintiffList" text="Liste der Antragsteller"/>
    <f:field ref="EIBVFGH_15_1700_FieldGoesOutToList" text="Ergeht an Liste"/>
    <f:field ref="CUSTOMIZATIONRESSORTBMF_103_2800_FieldRecipientsEmailBMF" text="Empfänger Mail BMF"/>
    <f:field ref="objname" text="Name"/>
    <f:field ref="objsubject" text="Anmerkungen"/>
    <f:field ref="objcreatedby" text="Erzeugt von"/>
    <f:field ref="objcreatedat" text="Erzeugt am/um"/>
    <f:field ref="objchangedby" text="Letzte Änderung von"/>
    <f:field ref="objmodifiedat" text="Letzte Änderung am/um"/>
  </f:display>
  <f:display text="Serienbrief">
    <f:field ref="doc_FSCFOLIO_1_1001_FieldDocumentNumber" text="Dokument Nummer"/>
    <f:field ref="doc_FSCFOLIO_1_1001_FieldSubject" text="Betreff"/>
  </f:display>
  <f:display text="Unterschriften">
    <f:field ref="FSCFOLIO_1_1001_SignaturesFldCtx_FSCFOLIO_1_1001_FieldLastSignature" text="Letzte Unterschrift"/>
    <f:field ref="FSCFOLIO_1_1001_SignaturesFldCtx_FSCFOLIO_1_1001_FieldLastSignatureBy" text="Letzte Unterschrift von"/>
    <f:field ref="FSCFOLIO_1_1001_SignaturesFldCtx_FSCFOLIO_1_1001_FieldLastSignatureAt" text="Letzte Unterschrift am/um"/>
    <f:field ref="FSCFOLIO_1_1001_SignaturesFldCtx_FSCFOLIO_1_1001_FieldLastSignatureRemark" text="Bemerkung der letzten Unterschrift"/>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otalTime>0</TotalTime>
  <Words>2408</Words>
  <Application>Microsoft Office PowerPoint</Application>
  <PresentationFormat>Bildschirmpräsentation (4:3)</PresentationFormat>
  <Paragraphs>300</Paragraphs>
  <Slides>32</Slides>
  <Notes>9</Notes>
  <HiddenSlides>0</HiddenSlides>
  <MMClips>0</MMClips>
  <ScaleCrop>false</ScaleCrop>
  <HeadingPairs>
    <vt:vector size="6" baseType="variant">
      <vt:variant>
        <vt:lpstr>Verwendete Schriftarten</vt:lpstr>
      </vt:variant>
      <vt:variant>
        <vt:i4>9</vt:i4>
      </vt:variant>
      <vt:variant>
        <vt:lpstr>Design</vt:lpstr>
      </vt:variant>
      <vt:variant>
        <vt:i4>6</vt:i4>
      </vt:variant>
      <vt:variant>
        <vt:lpstr>Folientitel</vt:lpstr>
      </vt:variant>
      <vt:variant>
        <vt:i4>32</vt:i4>
      </vt:variant>
    </vt:vector>
  </HeadingPairs>
  <TitlesOfParts>
    <vt:vector size="47" baseType="lpstr">
      <vt:lpstr>Arial</vt:lpstr>
      <vt:lpstr>Calibri</vt:lpstr>
      <vt:lpstr>Corbel</vt:lpstr>
      <vt:lpstr>Josefin Sans</vt:lpstr>
      <vt:lpstr>Lucida Sans</vt:lpstr>
      <vt:lpstr>Lucida Sans Unicode</vt:lpstr>
      <vt:lpstr>Symbol</vt:lpstr>
      <vt:lpstr>Systemschrift Normal</vt:lpstr>
      <vt:lpstr>Wingdings</vt:lpstr>
      <vt:lpstr>GÖG</vt:lpstr>
      <vt:lpstr>Republik-PPT-4x3</vt:lpstr>
      <vt:lpstr>Republik-AT-4x3</vt:lpstr>
      <vt:lpstr>1_Republik-AT-4x3</vt:lpstr>
      <vt:lpstr>1_Republik-PPT-4x3</vt:lpstr>
      <vt:lpstr>2_Republik-PPT-4x3</vt:lpstr>
      <vt:lpstr>Qualitätsmanagement und Patientensicherheit </vt:lpstr>
      <vt:lpstr>Die Gesundheit Österreich GmbH – das österreichische Public Health Institut</vt:lpstr>
      <vt:lpstr>Organigramm</vt:lpstr>
      <vt:lpstr>Ein paar Fakten..</vt:lpstr>
      <vt:lpstr>Unsere Grundprinzipien</vt:lpstr>
      <vt:lpstr>Qualitätsmanagement &amp;  Qualitätsberichterstattung in Krankenanstalten</vt:lpstr>
      <vt:lpstr>Definition Qualtität</vt:lpstr>
      <vt:lpstr>Entwicklung von Qualität</vt:lpstr>
      <vt:lpstr>Qualitätsmanagementmodelle im Gesundheitsbereich</vt:lpstr>
      <vt:lpstr>European Foundation for Quality Management – EFQM</vt:lpstr>
      <vt:lpstr>EFQM Excellence Modell und  RADAR Logik </vt:lpstr>
      <vt:lpstr> Qualitätsberichterstattung für Krankenanstalten  &amp; Mindestanforderungen an Qualitätsmanagement</vt:lpstr>
      <vt:lpstr>(gesetzlicher) Rahmen</vt:lpstr>
      <vt:lpstr>Methode &amp; Inhalte</vt:lpstr>
      <vt:lpstr>Veröffentlichung und Publikation</vt:lpstr>
      <vt:lpstr>Patientensicherheit -  Nationale Strategien und bundesweite Aktivitäten</vt:lpstr>
      <vt:lpstr>Definition der Patientensicherheit</vt:lpstr>
      <vt:lpstr>Gesundheitspolitische Verankerung der Patientensicherheit</vt:lpstr>
      <vt:lpstr>Patientensicherheit 2.0 Eine österreichweite Rahmenvorgabe</vt:lpstr>
      <vt:lpstr>Patientensicherheit 2.0 Eine österreichweite Rahmenvorgabe</vt:lpstr>
      <vt:lpstr>Patientensicherheit 2.0 Eine österreichweite Rahmenvorgabe</vt:lpstr>
      <vt:lpstr>Patientensicherheit auf Bundesebene</vt:lpstr>
      <vt:lpstr>Jahresberichte zur Patientensicherheit</vt:lpstr>
      <vt:lpstr>Projekte und Arbeiten mit hoher Relevanz für die Patientensicherheit</vt:lpstr>
      <vt:lpstr>Krankenhaushygiene</vt:lpstr>
      <vt:lpstr>Krankenhaushygiene</vt:lpstr>
      <vt:lpstr>Krankenhaushygiene</vt:lpstr>
      <vt:lpstr>Ergebnisqualitätsmessung</vt:lpstr>
      <vt:lpstr>Gesundheitskompetenz</vt:lpstr>
      <vt:lpstr>Qualitätsstandards und Patienteninformationen</vt:lpstr>
      <vt:lpstr>Patientensicherheit auf internationaler Ebene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Sitzung der Fachgruppe Versorgungsprozesse</dc:title>
  <dc:creator>Barbara Fröschl</dc:creator>
  <cp:lastModifiedBy>Wolfgang Geissler</cp:lastModifiedBy>
  <cp:revision>104</cp:revision>
  <cp:lastPrinted>2022-09-20T07:20:09Z</cp:lastPrinted>
  <dcterms:created xsi:type="dcterms:W3CDTF">2022-09-12T08:43:54Z</dcterms:created>
  <dcterms:modified xsi:type="dcterms:W3CDTF">2022-10-04T05:49:47Z</dcterms:modified>
</cp:coreProperties>
</file>