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38" r:id="rId2"/>
    <p:sldId id="343" r:id="rId3"/>
    <p:sldId id="378" r:id="rId4"/>
    <p:sldId id="376" r:id="rId5"/>
    <p:sldId id="334" r:id="rId6"/>
    <p:sldId id="373" r:id="rId7"/>
    <p:sldId id="374" r:id="rId8"/>
    <p:sldId id="274" r:id="rId9"/>
    <p:sldId id="269" r:id="rId10"/>
    <p:sldId id="273" r:id="rId11"/>
    <p:sldId id="345" r:id="rId12"/>
    <p:sldId id="375" r:id="rId13"/>
    <p:sldId id="361" r:id="rId14"/>
    <p:sldId id="335" r:id="rId15"/>
  </p:sldIdLst>
  <p:sldSz cx="12192000" cy="6858000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466E"/>
    <a:srgbClr val="E4E6EB"/>
    <a:srgbClr val="EDEFF2"/>
    <a:srgbClr val="F5F6F8"/>
    <a:srgbClr val="DBDEE4"/>
    <a:srgbClr val="C7CCD7"/>
    <a:srgbClr val="D5E3DF"/>
    <a:srgbClr val="D9D9D9"/>
    <a:srgbClr val="AAC7BF"/>
    <a:srgbClr val="80A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94"/>
  </p:normalViewPr>
  <p:slideViewPr>
    <p:cSldViewPr snapToGrid="0">
      <p:cViewPr varScale="1">
        <p:scale>
          <a:sx n="60" d="100"/>
          <a:sy n="60" d="100"/>
        </p:scale>
        <p:origin x="8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oegsfile02.goeg.local\goeg_public$\Projekte\Sucht\EWS\Prepardness\Anzeige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goegsfile02.goeg.local\goeg_public$\Projekte\Sucht\REITOX\1_DROGENBERICHT_AT\Material-DB2023\Entwurf\Abbildungen%20DB%202023.xlsm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harlotte.klein\Desktop\Grafik%20Check-i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goegsfile02.goeg.local\goeg_public$\Projekte\Sucht\EWS\!Meldungen%20&#214;sterreich\2023\Substanzobergruppen_Jahresbericht_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goegsfile02.goeg.local\goeg_public$\Projekte\Sucht\EWS\!Meldungen%20&#214;sterreich\2023\Substanzobergruppen_Jahresbericht_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goegsfile02.goeg.local\goeg_public$\Projekte\Sucht\REITOX\1_DROGENBERICHT_AT\Material-DB2023\Entwurf\Abbildungen%20DB%202023.xlsm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goegsfile02.goeg.local\goeg_public$\Projekte\Sucht\REITOX\1_DROGENBERICHT_AT\Material-DB2024\Entwurf\Abbildungen%20DB%202024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985167028343167"/>
          <c:y val="9.2066972736445277E-2"/>
          <c:w val="0.30799253648981917"/>
          <c:h val="0.7215634206559975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3CA-4907-93FB-CDC69E49A2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3CA-4907-93FB-CDC69E49A2D4}"/>
              </c:ext>
            </c:extLst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3CA-4907-93FB-CDC69E49A2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3CA-4907-93FB-CDC69E49A2D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3CA-4907-93FB-CDC69E49A2D4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3CA-4907-93FB-CDC69E49A2D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3CA-4907-93FB-CDC69E49A2D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3CA-4907-93FB-CDC69E49A2D4}"/>
              </c:ext>
            </c:extLst>
          </c:dPt>
          <c:dLbls>
            <c:dLbl>
              <c:idx val="0"/>
              <c:layout>
                <c:manualLayout>
                  <c:x val="-6.1630406968343279E-2"/>
                  <c:y val="-4.0974306262948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CA-4907-93FB-CDC69E49A2D4}"/>
                </c:ext>
              </c:extLst>
            </c:dLbl>
            <c:dLbl>
              <c:idx val="1"/>
              <c:layout>
                <c:manualLayout>
                  <c:x val="4.6838224131659938E-2"/>
                  <c:y val="-5.8825545278783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CA-4907-93FB-CDC69E49A2D4}"/>
                </c:ext>
              </c:extLst>
            </c:dLbl>
            <c:dLbl>
              <c:idx val="2"/>
              <c:layout>
                <c:manualLayout>
                  <c:x val="5.3126078618153452E-2"/>
                  <c:y val="1.7586746925224526E-2"/>
                </c:manualLayout>
              </c:layout>
              <c:tx>
                <c:rich>
                  <a:bodyPr/>
                  <a:lstStyle/>
                  <a:p>
                    <a:fld id="{49ADAB51-7A4B-4769-80F0-FB65A9950581}" type="VALUE">
                      <a:rPr lang="en-US" baseline="0">
                        <a:solidFill>
                          <a:schemeClr val="bg1"/>
                        </a:solidFill>
                      </a:rPr>
                      <a:pPr/>
                      <a:t>[WERT]</a:t>
                    </a:fld>
                    <a:endParaRPr lang="de-DE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3CA-4907-93FB-CDC69E49A2D4}"/>
                </c:ext>
              </c:extLst>
            </c:dLbl>
            <c:dLbl>
              <c:idx val="3"/>
              <c:layout>
                <c:manualLayout>
                  <c:x val="4.1084656305431184E-2"/>
                  <c:y val="7.3339438912102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CA-4907-93FB-CDC69E49A2D4}"/>
                </c:ext>
              </c:extLst>
            </c:dLbl>
            <c:dLbl>
              <c:idx val="6"/>
              <c:layout>
                <c:manualLayout>
                  <c:x val="1.4815577803642994E-2"/>
                  <c:y val="7.5489645376298209E-2"/>
                </c:manualLayout>
              </c:layout>
              <c:tx>
                <c:rich>
                  <a:bodyPr/>
                  <a:lstStyle/>
                  <a:p>
                    <a:fld id="{89D3F52B-232C-465D-817D-DF560306E7CD}" type="VALUE">
                      <a:rPr lang="en-US">
                        <a:solidFill>
                          <a:schemeClr val="bg1"/>
                        </a:solidFill>
                      </a:rPr>
                      <a:pPr/>
                      <a:t>[WERT]</a:t>
                    </a:fld>
                    <a:endParaRPr lang="de-DE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3CA-4907-93FB-CDC69E49A2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Präsentation!$A$3:$A$10</c:f>
              <c:strCache>
                <c:ptCount val="8"/>
                <c:pt idx="0">
                  <c:v>Cannabis</c:v>
                </c:pt>
                <c:pt idx="1">
                  <c:v>Heroin and opioids</c:v>
                </c:pt>
                <c:pt idx="2">
                  <c:v>Cocaine and crack</c:v>
                </c:pt>
                <c:pt idx="3">
                  <c:v>Amphetamine/Methamphetamine</c:v>
                </c:pt>
                <c:pt idx="4">
                  <c:v>LSD</c:v>
                </c:pt>
                <c:pt idx="5">
                  <c:v>Ecstasy</c:v>
                </c:pt>
                <c:pt idx="6">
                  <c:v>Medicines containing narcotic drugs</c:v>
                </c:pt>
                <c:pt idx="7">
                  <c:v>Other narcotic drugs</c:v>
                </c:pt>
              </c:strCache>
            </c:strRef>
          </c:cat>
          <c:val>
            <c:numRef>
              <c:f>Präsentation!$B$3:$B$10</c:f>
              <c:numCache>
                <c:formatCode>General</c:formatCode>
                <c:ptCount val="8"/>
                <c:pt idx="0">
                  <c:v>25293</c:v>
                </c:pt>
                <c:pt idx="1">
                  <c:v>2601</c:v>
                </c:pt>
                <c:pt idx="2">
                  <c:v>5834</c:v>
                </c:pt>
                <c:pt idx="3">
                  <c:v>3558</c:v>
                </c:pt>
                <c:pt idx="4">
                  <c:v>255</c:v>
                </c:pt>
                <c:pt idx="5">
                  <c:v>764</c:v>
                </c:pt>
                <c:pt idx="6">
                  <c:v>1409</c:v>
                </c:pt>
                <c:pt idx="7">
                  <c:v>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3CA-4907-93FB-CDC69E49A2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335922095041326E-2"/>
          <c:y val="0.14336174280077352"/>
          <c:w val="0.3365642142146319"/>
          <c:h val="0.620675504891016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4653168724279835"/>
          <c:y val="6.7529202279202283E-2"/>
          <c:w val="0.51332181069961114"/>
          <c:h val="0.85037432240028465"/>
        </c:manualLayout>
      </c:layout>
      <c:pieChart>
        <c:varyColors val="1"/>
        <c:ser>
          <c:idx val="0"/>
          <c:order val="0"/>
          <c:spPr>
            <a:solidFill>
              <a:srgbClr val="67726B">
                <a:lumMod val="60000"/>
                <a:lumOff val="40000"/>
              </a:srgbClr>
            </a:solidFill>
            <a:ln>
              <a:solidFill>
                <a:srgbClr val="FFFFFF"/>
              </a:solidFill>
            </a:ln>
          </c:spPr>
          <c:dPt>
            <c:idx val="0"/>
            <c:bubble3D val="0"/>
            <c:spPr>
              <a:solidFill>
                <a:srgbClr val="E9B500"/>
              </a:solidFill>
              <a:ln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2859-4C6A-BF73-DEDA5EFA4EDB}"/>
              </c:ext>
            </c:extLst>
          </c:dPt>
          <c:dPt>
            <c:idx val="2"/>
            <c:bubble3D val="0"/>
            <c:spPr>
              <a:solidFill>
                <a:srgbClr val="67726B">
                  <a:lumMod val="20000"/>
                  <a:lumOff val="80000"/>
                </a:srgbClr>
              </a:solidFill>
              <a:ln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859-4C6A-BF73-DEDA5EFA4EDB}"/>
              </c:ext>
            </c:extLst>
          </c:dPt>
          <c:dPt>
            <c:idx val="3"/>
            <c:bubble3D val="0"/>
            <c:spPr>
              <a:solidFill>
                <a:srgbClr val="4FA9CB"/>
              </a:solidFill>
              <a:ln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2859-4C6A-BF73-DEDA5EFA4EDB}"/>
              </c:ext>
            </c:extLst>
          </c:dPt>
          <c:dPt>
            <c:idx val="4"/>
            <c:bubble3D val="0"/>
            <c:spPr>
              <a:solidFill>
                <a:srgbClr val="E9B500">
                  <a:lumMod val="40000"/>
                  <a:lumOff val="60000"/>
                </a:srgbClr>
              </a:solidFill>
              <a:ln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2859-4C6A-BF73-DEDA5EFA4EDB}"/>
              </c:ext>
            </c:extLst>
          </c:dPt>
          <c:dPt>
            <c:idx val="6"/>
            <c:bubble3D val="0"/>
            <c:spPr>
              <a:solidFill>
                <a:srgbClr val="E9B500"/>
              </a:solidFill>
              <a:ln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2859-4C6A-BF73-DEDA5EFA4EDB}"/>
              </c:ext>
            </c:extLst>
          </c:dPt>
          <c:dPt>
            <c:idx val="8"/>
            <c:bubble3D val="0"/>
            <c:spPr>
              <a:solidFill>
                <a:srgbClr val="67726B">
                  <a:lumMod val="20000"/>
                  <a:lumOff val="80000"/>
                </a:srgbClr>
              </a:solidFill>
              <a:ln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2859-4C6A-BF73-DEDA5EFA4EDB}"/>
              </c:ext>
            </c:extLst>
          </c:dPt>
          <c:dLbls>
            <c:dLbl>
              <c:idx val="0"/>
              <c:layout>
                <c:manualLayout>
                  <c:x val="-2.0570747161146052E-2"/>
                  <c:y val="-0.167900893747373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59-4C6A-BF73-DEDA5EFA4EDB}"/>
                </c:ext>
              </c:extLst>
            </c:dLbl>
            <c:dLbl>
              <c:idx val="1"/>
              <c:layout>
                <c:manualLayout>
                  <c:x val="4.3967200387600262E-2"/>
                  <c:y val="7.4082559451134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CFF-403B-95C9-BD3C528D7CBE}"/>
                </c:ext>
              </c:extLst>
            </c:dLbl>
            <c:dLbl>
              <c:idx val="2"/>
              <c:layout>
                <c:manualLayout>
                  <c:x val="1.9753806584362227E-2"/>
                  <c:y val="0.100317632850241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859-4C6A-BF73-DEDA5EFA4EDB}"/>
                </c:ext>
              </c:extLst>
            </c:dLbl>
            <c:dLbl>
              <c:idx val="3"/>
              <c:layout>
                <c:manualLayout>
                  <c:x val="1.1349155206740919E-2"/>
                  <c:y val="8.9887733718116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859-4C6A-BF73-DEDA5EFA4EDB}"/>
                </c:ext>
              </c:extLst>
            </c:dLbl>
            <c:dLbl>
              <c:idx val="4"/>
              <c:layout>
                <c:manualLayout>
                  <c:x val="5.482091164560841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859-4C6A-BF73-DEDA5EFA4E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+mn-lt"/>
                    <a:cs typeface="Lucida Sans Unicode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'Abb. 5.2 engl.'!$B$17:$F$17</c:f>
              <c:strCache>
                <c:ptCount val="5"/>
                <c:pt idx="0">
                  <c:v>Opioids</c:v>
                </c:pt>
                <c:pt idx="1">
                  <c:v>Cannabis as the only primary drug</c:v>
                </c:pt>
                <c:pt idx="2">
                  <c:v>Cocaine</c:v>
                </c:pt>
                <c:pt idx="3">
                  <c:v>Stimulants</c:v>
                </c:pt>
                <c:pt idx="4">
                  <c:v>Other patterns of use</c:v>
                </c:pt>
              </c:strCache>
            </c:strRef>
          </c:cat>
          <c:val>
            <c:numRef>
              <c:f>'Abb. 5.2 engl.'!$B$18:$F$18</c:f>
              <c:numCache>
                <c:formatCode>0%</c:formatCode>
                <c:ptCount val="5"/>
                <c:pt idx="0">
                  <c:v>0.82115872960071712</c:v>
                </c:pt>
                <c:pt idx="1">
                  <c:v>9.5286908412870797E-2</c:v>
                </c:pt>
                <c:pt idx="2">
                  <c:v>4.513809566420595E-2</c:v>
                </c:pt>
                <c:pt idx="3">
                  <c:v>2.2155024365311339E-2</c:v>
                </c:pt>
                <c:pt idx="4">
                  <c:v>1.6261241956894618E-2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859-4C6A-BF73-DEDA5EFA4E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ln>
          <a:noFill/>
        </a:ln>
      </c:spPr>
    </c:plotArea>
    <c:legend>
      <c:legendPos val="b"/>
      <c:layout>
        <c:manualLayout>
          <c:xMode val="edge"/>
          <c:yMode val="edge"/>
          <c:x val="7.4361083715590942E-2"/>
          <c:y val="0.19094470074499503"/>
          <c:w val="0.37777160493827411"/>
          <c:h val="0.60933060494203117"/>
        </c:manualLayout>
      </c:layout>
      <c:overlay val="0"/>
      <c:txPr>
        <a:bodyPr/>
        <a:lstStyle/>
        <a:p>
          <a:pPr rtl="0">
            <a:defRPr sz="1600" baseline="0">
              <a:latin typeface="+mn-lt"/>
              <a:cs typeface="Lucida Sans Unicode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Tabelle1!$A$2:$A$15</c:f>
              <c:strCache>
                <c:ptCount val="14"/>
                <c:pt idx="0">
                  <c:v>Cocaine</c:v>
                </c:pt>
                <c:pt idx="1">
                  <c:v>Ecstasy</c:v>
                </c:pt>
                <c:pt idx="2">
                  <c:v>Speed</c:v>
                </c:pt>
                <c:pt idx="3">
                  <c:v>MDMA</c:v>
                </c:pt>
                <c:pt idx="4">
                  <c:v>Ketamine</c:v>
                </c:pt>
                <c:pt idx="5">
                  <c:v>NPS</c:v>
                </c:pt>
                <c:pt idx="6">
                  <c:v>LSD</c:v>
                </c:pt>
                <c:pt idx="7">
                  <c:v>Cannabinoids*</c:v>
                </c:pt>
                <c:pt idx="8">
                  <c:v>other</c:v>
                </c:pt>
                <c:pt idx="9">
                  <c:v>2-CB</c:v>
                </c:pt>
                <c:pt idx="10">
                  <c:v>Mephedrone</c:v>
                </c:pt>
                <c:pt idx="11">
                  <c:v>unknown</c:v>
                </c:pt>
                <c:pt idx="12">
                  <c:v>Methamphetamine</c:v>
                </c:pt>
                <c:pt idx="13">
                  <c:v>Heroine</c:v>
                </c:pt>
              </c:strCache>
            </c:str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700</c:v>
                </c:pt>
                <c:pt idx="1">
                  <c:v>451</c:v>
                </c:pt>
                <c:pt idx="2">
                  <c:v>372</c:v>
                </c:pt>
                <c:pt idx="3">
                  <c:v>217</c:v>
                </c:pt>
                <c:pt idx="4">
                  <c:v>143</c:v>
                </c:pt>
                <c:pt idx="5">
                  <c:v>123</c:v>
                </c:pt>
                <c:pt idx="6">
                  <c:v>97</c:v>
                </c:pt>
                <c:pt idx="7">
                  <c:v>77</c:v>
                </c:pt>
                <c:pt idx="8">
                  <c:v>64</c:v>
                </c:pt>
                <c:pt idx="9">
                  <c:v>60</c:v>
                </c:pt>
                <c:pt idx="10">
                  <c:v>50</c:v>
                </c:pt>
                <c:pt idx="11">
                  <c:v>38</c:v>
                </c:pt>
                <c:pt idx="12">
                  <c:v>20</c:v>
                </c:pt>
                <c:pt idx="1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13-4CB4-8555-0E7C9A1F4A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79147759"/>
        <c:axId val="51896735"/>
      </c:barChart>
      <c:catAx>
        <c:axId val="1979147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896735"/>
        <c:crosses val="autoZero"/>
        <c:auto val="1"/>
        <c:lblAlgn val="ctr"/>
        <c:lblOffset val="100"/>
        <c:noMultiLvlLbl val="0"/>
      </c:catAx>
      <c:valAx>
        <c:axId val="518967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79147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502119079119089"/>
          <c:y val="8.2882398441756627E-2"/>
          <c:w val="0.40044291130203441"/>
          <c:h val="0.71092843379538706"/>
        </c:manualLayout>
      </c:layout>
      <c:pieChart>
        <c:varyColors val="1"/>
        <c:ser>
          <c:idx val="0"/>
          <c:order val="0"/>
          <c:tx>
            <c:strRef>
              <c:f>Oberkategorien!$I$6</c:f>
              <c:strCache>
                <c:ptCount val="1"/>
                <c:pt idx="0">
                  <c:v>Drug-Checking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0D-4D45-9EF8-4C2C9806ED9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70D-4D45-9EF8-4C2C9806ED9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0D-4D45-9EF8-4C2C9806ED91}"/>
              </c:ext>
            </c:extLst>
          </c:dPt>
          <c:dPt>
            <c:idx val="3"/>
            <c:bubble3D val="0"/>
            <c:spPr>
              <a:solidFill>
                <a:schemeClr val="accent6">
                  <a:lumMod val="90000"/>
                  <a:lumOff val="1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70D-4D45-9EF8-4C2C9806ED91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70D-4D45-9EF8-4C2C9806ED91}"/>
              </c:ext>
            </c:extLst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70D-4D45-9EF8-4C2C9806ED9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70D-4D45-9EF8-4C2C9806ED91}"/>
              </c:ext>
            </c:extLst>
          </c:dPt>
          <c:dLbls>
            <c:dLbl>
              <c:idx val="0"/>
              <c:layout>
                <c:manualLayout>
                  <c:x val="-2.1382859492403292E-2"/>
                  <c:y val="7.9378477134450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0D-4D45-9EF8-4C2C9806ED91}"/>
                </c:ext>
              </c:extLst>
            </c:dLbl>
            <c:dLbl>
              <c:idx val="1"/>
              <c:layout>
                <c:manualLayout>
                  <c:x val="-6.2569005856850907E-2"/>
                  <c:y val="2.43821029836038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0D-4D45-9EF8-4C2C9806ED91}"/>
                </c:ext>
              </c:extLst>
            </c:dLbl>
            <c:dLbl>
              <c:idx val="2"/>
              <c:layout>
                <c:manualLayout>
                  <c:x val="-3.126150343335294E-2"/>
                  <c:y val="-6.9185159499241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0D-4D45-9EF8-4C2C9806ED91}"/>
                </c:ext>
              </c:extLst>
            </c:dLbl>
            <c:dLbl>
              <c:idx val="3"/>
              <c:layout>
                <c:manualLayout>
                  <c:x val="-2.2257652023085842E-2"/>
                  <c:y val="-8.1323719589991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0D-4D45-9EF8-4C2C9806ED91}"/>
                </c:ext>
              </c:extLst>
            </c:dLbl>
            <c:dLbl>
              <c:idx val="4"/>
              <c:layout>
                <c:manualLayout>
                  <c:x val="3.7527155621778378E-2"/>
                  <c:y val="-8.312069140976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0D-4D45-9EF8-4C2C9806ED91}"/>
                </c:ext>
              </c:extLst>
            </c:dLbl>
            <c:dLbl>
              <c:idx val="5"/>
              <c:layout>
                <c:manualLayout>
                  <c:x val="5.777838795241623E-2"/>
                  <c:y val="-4.90866762402646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70D-4D45-9EF8-4C2C9806ED91}"/>
                </c:ext>
              </c:extLst>
            </c:dLbl>
            <c:dLbl>
              <c:idx val="6"/>
              <c:layout>
                <c:manualLayout>
                  <c:x val="4.5522016001279426E-2"/>
                  <c:y val="7.678833846982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70D-4D45-9EF8-4C2C9806ED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Oberkategorien!$H$7:$H$13</c:f>
              <c:strCache>
                <c:ptCount val="7"/>
                <c:pt idx="0">
                  <c:v>Arylalkylamine</c:v>
                </c:pt>
                <c:pt idx="1">
                  <c:v>Arylcyclohexylamine</c:v>
                </c:pt>
                <c:pt idx="2">
                  <c:v>Benzodiazepine</c:v>
                </c:pt>
                <c:pt idx="3">
                  <c:v>Cannabinoids</c:v>
                </c:pt>
                <c:pt idx="4">
                  <c:v>Cathinone</c:v>
                </c:pt>
                <c:pt idx="5">
                  <c:v>other</c:v>
                </c:pt>
                <c:pt idx="6">
                  <c:v>Phenethylamine</c:v>
                </c:pt>
              </c:strCache>
            </c:strRef>
          </c:cat>
          <c:val>
            <c:numRef>
              <c:f>Oberkategorien!$I$7:$I$13</c:f>
              <c:numCache>
                <c:formatCode>General</c:formatCode>
                <c:ptCount val="7"/>
                <c:pt idx="0">
                  <c:v>75</c:v>
                </c:pt>
                <c:pt idx="1">
                  <c:v>269</c:v>
                </c:pt>
                <c:pt idx="2">
                  <c:v>16</c:v>
                </c:pt>
                <c:pt idx="3">
                  <c:v>68</c:v>
                </c:pt>
                <c:pt idx="4">
                  <c:v>158</c:v>
                </c:pt>
                <c:pt idx="5">
                  <c:v>120</c:v>
                </c:pt>
                <c:pt idx="6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70D-4D45-9EF8-4C2C9806ED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209-4114-AEC6-0C761FAB656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209-4114-AEC6-0C761FAB656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209-4114-AEC6-0C761FAB656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209-4114-AEC6-0C761FAB656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209-4114-AEC6-0C761FAB6563}"/>
              </c:ext>
            </c:extLst>
          </c:dPt>
          <c:dPt>
            <c:idx val="5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209-4114-AEC6-0C761FAB656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209-4114-AEC6-0C761FAB6563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fld id="{4B417DBF-8976-4256-A6A4-76FFDA951610}" type="VALUE">
                      <a:rPr lang="en-US">
                        <a:solidFill>
                          <a:sysClr val="windowText" lastClr="000000"/>
                        </a:solidFill>
                      </a:rPr>
                      <a:pPr/>
                      <a:t>[WERT]</a:t>
                    </a:fld>
                    <a:endParaRPr lang="de-DE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209-4114-AEC6-0C761FAB6563}"/>
                </c:ext>
              </c:extLst>
            </c:dLbl>
            <c:dLbl>
              <c:idx val="2"/>
              <c:layout>
                <c:manualLayout>
                  <c:x val="-5.6592038877266576E-2"/>
                  <c:y val="-4.3233270338322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634327368499899E-2"/>
                      <c:h val="5.69759030063761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209-4114-AEC6-0C761FAB6563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600" b="0" i="0" u="none" strike="noStrike" kern="1200" baseline="0">
                      <a:solidFill>
                        <a:sysClr val="windowText" lastClr="000000"/>
                      </a:solidFill>
                      <a:latin typeface="Lucida Sans Unicode" panose="020B0602030504020204" pitchFamily="34" charset="0"/>
                      <a:ea typeface="+mn-ea"/>
                      <a:cs typeface="Lucida Sans Unicode" panose="020B0602030504020204" pitchFamily="34" charset="0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2209-4114-AEC6-0C761FAB65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0" i="0" u="none" strike="noStrike" kern="1200" baseline="0">
                    <a:solidFill>
                      <a:schemeClr val="tx2"/>
                    </a:solidFill>
                    <a:latin typeface="Lucida Sans Unicode" panose="020B0602030504020204" pitchFamily="34" charset="0"/>
                    <a:ea typeface="+mn-ea"/>
                    <a:cs typeface="Lucida Sans Unicode" panose="020B0602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'Abb.7.2 NPS engl.'!$A$4:$A$10</c:f>
              <c:strCache>
                <c:ptCount val="7"/>
                <c:pt idx="0">
                  <c:v>Opioids</c:v>
                </c:pt>
                <c:pt idx="1">
                  <c:v>Cannabinoids</c:v>
                </c:pt>
                <c:pt idx="2">
                  <c:v>Others</c:v>
                </c:pt>
                <c:pt idx="3">
                  <c:v>Depressants</c:v>
                </c:pt>
                <c:pt idx="4">
                  <c:v>Dissociatives</c:v>
                </c:pt>
                <c:pt idx="5">
                  <c:v>Psychedelics</c:v>
                </c:pt>
                <c:pt idx="6">
                  <c:v>Stimulants</c:v>
                </c:pt>
              </c:strCache>
            </c:strRef>
          </c:cat>
          <c:val>
            <c:numRef>
              <c:f>'Abb.7.2 NPS engl.'!$B$4:$B$10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E-2209-4114-AEC6-0C761FAB65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665716627603239"/>
          <c:y val="3.3379615592031807E-2"/>
          <c:w val="0.49399716460570087"/>
          <c:h val="0.9059301742406377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846-460E-BB41-1254DAA5CA5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846-460E-BB41-1254DAA5CA5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846-460E-BB41-1254DAA5CA5C}"/>
              </c:ext>
            </c:extLst>
          </c:dPt>
          <c:dPt>
            <c:idx val="3"/>
            <c:bubble3D val="0"/>
            <c:spPr>
              <a:solidFill>
                <a:srgbClr val="88A62E">
                  <a:lumMod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846-460E-BB41-1254DAA5CA5C}"/>
              </c:ext>
            </c:extLst>
          </c:dPt>
          <c:dPt>
            <c:idx val="4"/>
            <c:bubble3D val="0"/>
            <c:spPr>
              <a:solidFill>
                <a:srgbClr val="C36432">
                  <a:lumMod val="40000"/>
                  <a:lumOff val="6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846-460E-BB41-1254DAA5CA5C}"/>
              </c:ext>
            </c:extLst>
          </c:dPt>
          <c:dPt>
            <c:idx val="5"/>
            <c:bubble3D val="0"/>
            <c:spPr>
              <a:solidFill>
                <a:srgbClr val="D7B316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846-460E-BB41-1254DAA5CA5C}"/>
              </c:ext>
            </c:extLst>
          </c:dPt>
          <c:dPt>
            <c:idx val="6"/>
            <c:bubble3D val="0"/>
            <c:spPr>
              <a:solidFill>
                <a:srgbClr val="6F89B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846-460E-BB41-1254DAA5CA5C}"/>
              </c:ext>
            </c:extLst>
          </c:dPt>
          <c:dLbls>
            <c:dLbl>
              <c:idx val="1"/>
              <c:layout>
                <c:manualLayout>
                  <c:x val="-7.5863279324644053E-2"/>
                  <c:y val="3.269123568851962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46-460E-BB41-1254DAA5CA5C}"/>
                </c:ext>
              </c:extLst>
            </c:dLbl>
            <c:dLbl>
              <c:idx val="2"/>
              <c:layout>
                <c:manualLayout>
                  <c:x val="-5.8465773121811858E-2"/>
                  <c:y val="-7.926774633116927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171034522834356E-2"/>
                      <c:h val="8.38131802410834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846-460E-BB41-1254DAA5CA5C}"/>
                </c:ext>
              </c:extLst>
            </c:dLbl>
            <c:dLbl>
              <c:idx val="3"/>
              <c:layout>
                <c:manualLayout>
                  <c:x val="-3.656749214312266E-2"/>
                  <c:y val="-9.22390840652595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846-460E-BB41-1254DAA5CA5C}"/>
                </c:ext>
              </c:extLst>
            </c:dLbl>
            <c:dLbl>
              <c:idx val="4"/>
              <c:layout>
                <c:manualLayout>
                  <c:x val="5.7016806115029038E-2"/>
                  <c:y val="-8.40117375822214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846-460E-BB41-1254DAA5CA5C}"/>
                </c:ext>
              </c:extLst>
            </c:dLbl>
            <c:dLbl>
              <c:idx val="6"/>
              <c:layout>
                <c:manualLayout>
                  <c:x val="5.0796319485694172E-2"/>
                  <c:y val="0.1001570060515785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846-460E-BB41-1254DAA5CA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'Abb.7.2 engl.'!$A$4:$A$10</c:f>
              <c:strCache>
                <c:ptCount val="7"/>
                <c:pt idx="0">
                  <c:v>Arylalkylamines</c:v>
                </c:pt>
                <c:pt idx="1">
                  <c:v>Arylcyclohexylamines</c:v>
                </c:pt>
                <c:pt idx="2">
                  <c:v>Benzodiazepines</c:v>
                </c:pt>
                <c:pt idx="3">
                  <c:v>Cannabinoids</c:v>
                </c:pt>
                <c:pt idx="4">
                  <c:v>Cathinones</c:v>
                </c:pt>
                <c:pt idx="5">
                  <c:v>Others</c:v>
                </c:pt>
                <c:pt idx="6">
                  <c:v>Phenethylamines</c:v>
                </c:pt>
              </c:strCache>
            </c:strRef>
          </c:cat>
          <c:val>
            <c:numRef>
              <c:f>'Abb.7.2 engl.'!$B$4:$B$10</c:f>
              <c:numCache>
                <c:formatCode>General</c:formatCode>
                <c:ptCount val="7"/>
                <c:pt idx="0">
                  <c:v>75</c:v>
                </c:pt>
                <c:pt idx="1">
                  <c:v>303</c:v>
                </c:pt>
                <c:pt idx="2">
                  <c:v>29</c:v>
                </c:pt>
                <c:pt idx="3">
                  <c:v>195</c:v>
                </c:pt>
                <c:pt idx="4">
                  <c:v>187</c:v>
                </c:pt>
                <c:pt idx="5">
                  <c:v>136</c:v>
                </c:pt>
                <c:pt idx="6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846-460E-BB41-1254DAA5CA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defRPr>
          </a:pPr>
          <a:endParaRPr lang="de-DE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50">
          <a:latin typeface="Segoe UI" panose="020B0502040204020203" pitchFamily="34" charset="0"/>
          <a:cs typeface="Segoe UI" panose="020B0502040204020203" pitchFamily="34" charset="0"/>
        </a:defRPr>
      </a:pPr>
      <a:endParaRPr lang="de-D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4EA77F-52F9-415D-B643-D7DE1B58F32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7FFE7D8-4F3A-4673-9604-8A7D462FB6E8}">
      <dgm:prSet/>
      <dgm:spPr/>
      <dgm:t>
        <a:bodyPr/>
        <a:lstStyle/>
        <a:p>
          <a:r>
            <a:rPr lang="de-AT" b="1"/>
            <a:t>Information concerning new substances or newly consumed substances; impurities or other uncommon circumstances, new or especially risky patterns of consumption</a:t>
          </a:r>
          <a:endParaRPr lang="en-US"/>
        </a:p>
      </dgm:t>
    </dgm:pt>
    <dgm:pt modelId="{8D3602BB-C33A-436E-9E8A-2BA2D62BA1B0}" type="parTrans" cxnId="{F0E94779-72A3-466E-8425-759D1F03F229}">
      <dgm:prSet/>
      <dgm:spPr/>
      <dgm:t>
        <a:bodyPr/>
        <a:lstStyle/>
        <a:p>
          <a:endParaRPr lang="en-US"/>
        </a:p>
      </dgm:t>
    </dgm:pt>
    <dgm:pt modelId="{786D20EC-EF4A-4CBC-85F9-00223FB60685}" type="sibTrans" cxnId="{F0E94779-72A3-466E-8425-759D1F03F229}">
      <dgm:prSet/>
      <dgm:spPr/>
      <dgm:t>
        <a:bodyPr/>
        <a:lstStyle/>
        <a:p>
          <a:endParaRPr lang="en-US"/>
        </a:p>
      </dgm:t>
    </dgm:pt>
    <dgm:pt modelId="{0B141B2C-123B-4F1D-9002-872FF508693B}">
      <dgm:prSet/>
      <dgm:spPr/>
      <dgm:t>
        <a:bodyPr/>
        <a:lstStyle/>
        <a:p>
          <a:r>
            <a:rPr lang="en-US"/>
            <a:t>To establish an official network for information</a:t>
          </a:r>
        </a:p>
      </dgm:t>
    </dgm:pt>
    <dgm:pt modelId="{F13F9690-77AD-4E79-B485-5BA6942CED25}" type="parTrans" cxnId="{1B51D08B-25DB-4F89-B405-C63D5CFD59D1}">
      <dgm:prSet/>
      <dgm:spPr/>
      <dgm:t>
        <a:bodyPr/>
        <a:lstStyle/>
        <a:p>
          <a:endParaRPr lang="en-US"/>
        </a:p>
      </dgm:t>
    </dgm:pt>
    <dgm:pt modelId="{FACA11A8-A73E-4EF9-9C37-CB4C334CA4A4}" type="sibTrans" cxnId="{1B51D08B-25DB-4F89-B405-C63D5CFD59D1}">
      <dgm:prSet/>
      <dgm:spPr/>
      <dgm:t>
        <a:bodyPr/>
        <a:lstStyle/>
        <a:p>
          <a:endParaRPr lang="en-US"/>
        </a:p>
      </dgm:t>
    </dgm:pt>
    <dgm:pt modelId="{160E39E9-5CF6-4979-9C1D-D26B8B0EB0E5}">
      <dgm:prSet/>
      <dgm:spPr/>
      <dgm:t>
        <a:bodyPr/>
        <a:lstStyle/>
        <a:p>
          <a:r>
            <a:rPr lang="en-US"/>
            <a:t>To provide reliable and timely information on health risks for prevention and treatment.</a:t>
          </a:r>
        </a:p>
      </dgm:t>
    </dgm:pt>
    <dgm:pt modelId="{52D5EC74-BE4D-41BB-B188-CC75E2508D41}" type="parTrans" cxnId="{646207E1-BA24-4890-A18F-ACFBC21F09C3}">
      <dgm:prSet/>
      <dgm:spPr/>
      <dgm:t>
        <a:bodyPr/>
        <a:lstStyle/>
        <a:p>
          <a:endParaRPr lang="en-US"/>
        </a:p>
      </dgm:t>
    </dgm:pt>
    <dgm:pt modelId="{B116672A-CD95-494A-BC33-6B272166392B}" type="sibTrans" cxnId="{646207E1-BA24-4890-A18F-ACFBC21F09C3}">
      <dgm:prSet/>
      <dgm:spPr/>
      <dgm:t>
        <a:bodyPr/>
        <a:lstStyle/>
        <a:p>
          <a:endParaRPr lang="en-US"/>
        </a:p>
      </dgm:t>
    </dgm:pt>
    <dgm:pt modelId="{47999711-4936-40EB-A6DC-2C38FE09907A}">
      <dgm:prSet/>
      <dgm:spPr/>
      <dgm:t>
        <a:bodyPr/>
        <a:lstStyle/>
        <a:p>
          <a:r>
            <a:rPr lang="en-US" dirty="0"/>
            <a:t>To include all relevant institutions and experts.</a:t>
          </a:r>
        </a:p>
      </dgm:t>
    </dgm:pt>
    <dgm:pt modelId="{2A04EDB1-55E4-45A5-81FC-9CACCDE55CB8}" type="parTrans" cxnId="{189284F5-74E6-4527-B139-FDBD74B5F6BC}">
      <dgm:prSet/>
      <dgm:spPr/>
      <dgm:t>
        <a:bodyPr/>
        <a:lstStyle/>
        <a:p>
          <a:endParaRPr lang="en-US"/>
        </a:p>
      </dgm:t>
    </dgm:pt>
    <dgm:pt modelId="{57B22D73-3A5C-49FC-A7AB-E8387F8D5E32}" type="sibTrans" cxnId="{189284F5-74E6-4527-B139-FDBD74B5F6BC}">
      <dgm:prSet/>
      <dgm:spPr/>
      <dgm:t>
        <a:bodyPr/>
        <a:lstStyle/>
        <a:p>
          <a:endParaRPr lang="en-US"/>
        </a:p>
      </dgm:t>
    </dgm:pt>
    <dgm:pt modelId="{6B48EA33-D00D-4CAC-A4AF-DFEB6C4261CC}">
      <dgm:prSet/>
      <dgm:spPr/>
      <dgm:t>
        <a:bodyPr/>
        <a:lstStyle/>
        <a:p>
          <a:r>
            <a:rPr lang="en-US"/>
            <a:t>To establish an advisory board with experts from different areas, who provide advice in critical situations but also on strategic issues.</a:t>
          </a:r>
        </a:p>
      </dgm:t>
    </dgm:pt>
    <dgm:pt modelId="{760CF813-3CDC-45F7-9D3A-51DD7ED29340}" type="parTrans" cxnId="{656C970E-FDB3-41A4-A62A-B1F6270D96B8}">
      <dgm:prSet/>
      <dgm:spPr/>
      <dgm:t>
        <a:bodyPr/>
        <a:lstStyle/>
        <a:p>
          <a:endParaRPr lang="en-US"/>
        </a:p>
      </dgm:t>
    </dgm:pt>
    <dgm:pt modelId="{542E0145-ED68-4FE0-AA71-665B36D3C99D}" type="sibTrans" cxnId="{656C970E-FDB3-41A4-A62A-B1F6270D96B8}">
      <dgm:prSet/>
      <dgm:spPr/>
      <dgm:t>
        <a:bodyPr/>
        <a:lstStyle/>
        <a:p>
          <a:endParaRPr lang="en-US"/>
        </a:p>
      </dgm:t>
    </dgm:pt>
    <dgm:pt modelId="{9D927651-9D37-4B8A-AC97-7FA4AEDA131A}">
      <dgm:prSet/>
      <dgm:spPr/>
      <dgm:t>
        <a:bodyPr/>
        <a:lstStyle/>
        <a:p>
          <a:r>
            <a:rPr lang="en-US"/>
            <a:t>To disseminate information received from the EUDA/European EWS to national partners</a:t>
          </a:r>
        </a:p>
      </dgm:t>
    </dgm:pt>
    <dgm:pt modelId="{68C0DBCD-D692-4DF4-8CC0-A693245E414E}" type="parTrans" cxnId="{D158E334-FB9A-4CC1-96C9-AF56FB4F2CD7}">
      <dgm:prSet/>
      <dgm:spPr/>
      <dgm:t>
        <a:bodyPr/>
        <a:lstStyle/>
        <a:p>
          <a:endParaRPr lang="en-US"/>
        </a:p>
      </dgm:t>
    </dgm:pt>
    <dgm:pt modelId="{5E93F917-117E-41D4-A753-28E6E0124C98}" type="sibTrans" cxnId="{D158E334-FB9A-4CC1-96C9-AF56FB4F2CD7}">
      <dgm:prSet/>
      <dgm:spPr/>
      <dgm:t>
        <a:bodyPr/>
        <a:lstStyle/>
        <a:p>
          <a:endParaRPr lang="en-US"/>
        </a:p>
      </dgm:t>
    </dgm:pt>
    <dgm:pt modelId="{E99473C2-2D4A-4515-A534-F31076731AA9}" type="pres">
      <dgm:prSet presAssocID="{124EA77F-52F9-415D-B643-D7DE1B58F327}" presName="root" presStyleCnt="0">
        <dgm:presLayoutVars>
          <dgm:dir/>
          <dgm:resizeHandles val="exact"/>
        </dgm:presLayoutVars>
      </dgm:prSet>
      <dgm:spPr/>
    </dgm:pt>
    <dgm:pt modelId="{23CC0763-C416-41CE-8E0F-9910A9A50B41}" type="pres">
      <dgm:prSet presAssocID="{97FFE7D8-4F3A-4673-9604-8A7D462FB6E8}" presName="compNode" presStyleCnt="0"/>
      <dgm:spPr/>
    </dgm:pt>
    <dgm:pt modelId="{F7B9EB2F-E55D-4993-A10A-FE2B99DBF642}" type="pres">
      <dgm:prSet presAssocID="{97FFE7D8-4F3A-4673-9604-8A7D462FB6E8}" presName="bgRect" presStyleLbl="bgShp" presStyleIdx="0" presStyleCnt="6"/>
      <dgm:spPr/>
    </dgm:pt>
    <dgm:pt modelId="{E6B7E363-ECF5-4681-9C40-C0F1F42AA6E0}" type="pres">
      <dgm:prSet presAssocID="{97FFE7D8-4F3A-4673-9604-8A7D462FB6E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fahr"/>
        </a:ext>
      </dgm:extLst>
    </dgm:pt>
    <dgm:pt modelId="{3E0998D1-65FD-45E1-8679-1E1AC30C9380}" type="pres">
      <dgm:prSet presAssocID="{97FFE7D8-4F3A-4673-9604-8A7D462FB6E8}" presName="spaceRect" presStyleCnt="0"/>
      <dgm:spPr/>
    </dgm:pt>
    <dgm:pt modelId="{1904D7A0-6441-422F-B2A5-AC127A2ED566}" type="pres">
      <dgm:prSet presAssocID="{97FFE7D8-4F3A-4673-9604-8A7D462FB6E8}" presName="parTx" presStyleLbl="revTx" presStyleIdx="0" presStyleCnt="6">
        <dgm:presLayoutVars>
          <dgm:chMax val="0"/>
          <dgm:chPref val="0"/>
        </dgm:presLayoutVars>
      </dgm:prSet>
      <dgm:spPr/>
    </dgm:pt>
    <dgm:pt modelId="{87275711-2545-4AD2-A3EC-E0F1CD847D4B}" type="pres">
      <dgm:prSet presAssocID="{786D20EC-EF4A-4CBC-85F9-00223FB60685}" presName="sibTrans" presStyleCnt="0"/>
      <dgm:spPr/>
    </dgm:pt>
    <dgm:pt modelId="{E7571128-1C46-4A1C-9091-65AA475AC30F}" type="pres">
      <dgm:prSet presAssocID="{0B141B2C-123B-4F1D-9002-872FF508693B}" presName="compNode" presStyleCnt="0"/>
      <dgm:spPr/>
    </dgm:pt>
    <dgm:pt modelId="{28CAC03B-DD22-46D4-8BDE-C20FE2A36848}" type="pres">
      <dgm:prSet presAssocID="{0B141B2C-123B-4F1D-9002-872FF508693B}" presName="bgRect" presStyleLbl="bgShp" presStyleIdx="1" presStyleCnt="6"/>
      <dgm:spPr/>
    </dgm:pt>
    <dgm:pt modelId="{F6AEE0BD-2361-45B6-B00A-1F74935CA9A3}" type="pres">
      <dgm:prSet presAssocID="{0B141B2C-123B-4F1D-9002-872FF508693B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15A51BB8-8137-421F-95E3-CE35C6CB95E8}" type="pres">
      <dgm:prSet presAssocID="{0B141B2C-123B-4F1D-9002-872FF508693B}" presName="spaceRect" presStyleCnt="0"/>
      <dgm:spPr/>
    </dgm:pt>
    <dgm:pt modelId="{3AA5B83E-9741-45EB-8C07-5A5F285F5A1C}" type="pres">
      <dgm:prSet presAssocID="{0B141B2C-123B-4F1D-9002-872FF508693B}" presName="parTx" presStyleLbl="revTx" presStyleIdx="1" presStyleCnt="6">
        <dgm:presLayoutVars>
          <dgm:chMax val="0"/>
          <dgm:chPref val="0"/>
        </dgm:presLayoutVars>
      </dgm:prSet>
      <dgm:spPr/>
    </dgm:pt>
    <dgm:pt modelId="{789EAF4B-69C1-4BBB-BD12-7EA172F8D72E}" type="pres">
      <dgm:prSet presAssocID="{FACA11A8-A73E-4EF9-9C37-CB4C334CA4A4}" presName="sibTrans" presStyleCnt="0"/>
      <dgm:spPr/>
    </dgm:pt>
    <dgm:pt modelId="{5FF0C3ED-A5AB-4713-8B45-CBF8786984C0}" type="pres">
      <dgm:prSet presAssocID="{160E39E9-5CF6-4979-9C1D-D26B8B0EB0E5}" presName="compNode" presStyleCnt="0"/>
      <dgm:spPr/>
    </dgm:pt>
    <dgm:pt modelId="{8466C9A2-D949-44CE-B6EB-ECF7D7F62DBB}" type="pres">
      <dgm:prSet presAssocID="{160E39E9-5CF6-4979-9C1D-D26B8B0EB0E5}" presName="bgRect" presStyleLbl="bgShp" presStyleIdx="2" presStyleCnt="6"/>
      <dgm:spPr/>
    </dgm:pt>
    <dgm:pt modelId="{0B52B385-6267-4710-A5E9-C04BDB54C3AD}" type="pres">
      <dgm:prSet presAssocID="{160E39E9-5CF6-4979-9C1D-D26B8B0EB0E5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rankenwagen"/>
        </a:ext>
      </dgm:extLst>
    </dgm:pt>
    <dgm:pt modelId="{9B65A896-72CF-4BED-BFFD-D8C749FCBFC5}" type="pres">
      <dgm:prSet presAssocID="{160E39E9-5CF6-4979-9C1D-D26B8B0EB0E5}" presName="spaceRect" presStyleCnt="0"/>
      <dgm:spPr/>
    </dgm:pt>
    <dgm:pt modelId="{1E5E28CE-DDFD-43DB-841C-103E85C975FB}" type="pres">
      <dgm:prSet presAssocID="{160E39E9-5CF6-4979-9C1D-D26B8B0EB0E5}" presName="parTx" presStyleLbl="revTx" presStyleIdx="2" presStyleCnt="6">
        <dgm:presLayoutVars>
          <dgm:chMax val="0"/>
          <dgm:chPref val="0"/>
        </dgm:presLayoutVars>
      </dgm:prSet>
      <dgm:spPr/>
    </dgm:pt>
    <dgm:pt modelId="{C7D67BA5-3CDC-46CC-9F9D-909DFF42F3D4}" type="pres">
      <dgm:prSet presAssocID="{B116672A-CD95-494A-BC33-6B272166392B}" presName="sibTrans" presStyleCnt="0"/>
      <dgm:spPr/>
    </dgm:pt>
    <dgm:pt modelId="{0C71CDA1-4CB2-4027-A06F-EF7743C76077}" type="pres">
      <dgm:prSet presAssocID="{47999711-4936-40EB-A6DC-2C38FE09907A}" presName="compNode" presStyleCnt="0"/>
      <dgm:spPr/>
    </dgm:pt>
    <dgm:pt modelId="{3D9360BB-B60E-4CAC-A5F3-C36A9D4B4590}" type="pres">
      <dgm:prSet presAssocID="{47999711-4936-40EB-A6DC-2C38FE09907A}" presName="bgRect" presStyleLbl="bgShp" presStyleIdx="3" presStyleCnt="6"/>
      <dgm:spPr/>
    </dgm:pt>
    <dgm:pt modelId="{9EDA38D4-D2F6-4C60-A182-A91D4122B9BE}" type="pres">
      <dgm:prSet presAssocID="{47999711-4936-40EB-A6DC-2C38FE09907A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4E048DEE-EA4B-45D5-B950-18E1C3ACB3B7}" type="pres">
      <dgm:prSet presAssocID="{47999711-4936-40EB-A6DC-2C38FE09907A}" presName="spaceRect" presStyleCnt="0"/>
      <dgm:spPr/>
    </dgm:pt>
    <dgm:pt modelId="{903F97CE-34D1-4A1D-AEE9-4EBF0DBF953D}" type="pres">
      <dgm:prSet presAssocID="{47999711-4936-40EB-A6DC-2C38FE09907A}" presName="parTx" presStyleLbl="revTx" presStyleIdx="3" presStyleCnt="6">
        <dgm:presLayoutVars>
          <dgm:chMax val="0"/>
          <dgm:chPref val="0"/>
        </dgm:presLayoutVars>
      </dgm:prSet>
      <dgm:spPr/>
    </dgm:pt>
    <dgm:pt modelId="{9E69C27B-EC73-4DB1-9780-C898C1EF9811}" type="pres">
      <dgm:prSet presAssocID="{57B22D73-3A5C-49FC-A7AB-E8387F8D5E32}" presName="sibTrans" presStyleCnt="0"/>
      <dgm:spPr/>
    </dgm:pt>
    <dgm:pt modelId="{7EE3B2AC-AF2F-4908-9569-F3201409B32A}" type="pres">
      <dgm:prSet presAssocID="{6B48EA33-D00D-4CAC-A4AF-DFEB6C4261CC}" presName="compNode" presStyleCnt="0"/>
      <dgm:spPr/>
    </dgm:pt>
    <dgm:pt modelId="{84D00177-4141-48FE-B951-93269E3602FD}" type="pres">
      <dgm:prSet presAssocID="{6B48EA33-D00D-4CAC-A4AF-DFEB6C4261CC}" presName="bgRect" presStyleLbl="bgShp" presStyleIdx="4" presStyleCnt="6"/>
      <dgm:spPr/>
    </dgm:pt>
    <dgm:pt modelId="{39C80C72-CA01-4BA3-B842-15BB5120C679}" type="pres">
      <dgm:prSet presAssocID="{6B48EA33-D00D-4CAC-A4AF-DFEB6C4261CC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sprechung"/>
        </a:ext>
      </dgm:extLst>
    </dgm:pt>
    <dgm:pt modelId="{D60CD427-FB51-438B-83FD-50C1A133F386}" type="pres">
      <dgm:prSet presAssocID="{6B48EA33-D00D-4CAC-A4AF-DFEB6C4261CC}" presName="spaceRect" presStyleCnt="0"/>
      <dgm:spPr/>
    </dgm:pt>
    <dgm:pt modelId="{17DFABC7-A386-476B-86F5-A787166EE7ED}" type="pres">
      <dgm:prSet presAssocID="{6B48EA33-D00D-4CAC-A4AF-DFEB6C4261CC}" presName="parTx" presStyleLbl="revTx" presStyleIdx="4" presStyleCnt="6">
        <dgm:presLayoutVars>
          <dgm:chMax val="0"/>
          <dgm:chPref val="0"/>
        </dgm:presLayoutVars>
      </dgm:prSet>
      <dgm:spPr/>
    </dgm:pt>
    <dgm:pt modelId="{412DA5B4-FAD1-437C-A5E2-1F091201F750}" type="pres">
      <dgm:prSet presAssocID="{542E0145-ED68-4FE0-AA71-665B36D3C99D}" presName="sibTrans" presStyleCnt="0"/>
      <dgm:spPr/>
    </dgm:pt>
    <dgm:pt modelId="{D427911C-0BDE-40DA-A9BA-7FA85F08BF4B}" type="pres">
      <dgm:prSet presAssocID="{9D927651-9D37-4B8A-AC97-7FA4AEDA131A}" presName="compNode" presStyleCnt="0"/>
      <dgm:spPr/>
    </dgm:pt>
    <dgm:pt modelId="{F3D3DD4B-39B4-4610-8553-46F143A7D06E}" type="pres">
      <dgm:prSet presAssocID="{9D927651-9D37-4B8A-AC97-7FA4AEDA131A}" presName="bgRect" presStyleLbl="bgShp" presStyleIdx="5" presStyleCnt="6"/>
      <dgm:spPr/>
    </dgm:pt>
    <dgm:pt modelId="{A585FC34-8446-45F1-9259-EA4FE0879641}" type="pres">
      <dgm:prSet presAssocID="{9D927651-9D37-4B8A-AC97-7FA4AEDA131A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eitung"/>
        </a:ext>
      </dgm:extLst>
    </dgm:pt>
    <dgm:pt modelId="{77F76E0B-8E87-4B0A-90AC-3FE1A989436F}" type="pres">
      <dgm:prSet presAssocID="{9D927651-9D37-4B8A-AC97-7FA4AEDA131A}" presName="spaceRect" presStyleCnt="0"/>
      <dgm:spPr/>
    </dgm:pt>
    <dgm:pt modelId="{267270C5-FFF2-44AC-9FDA-7B193DC17052}" type="pres">
      <dgm:prSet presAssocID="{9D927651-9D37-4B8A-AC97-7FA4AEDA131A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656C970E-FDB3-41A4-A62A-B1F6270D96B8}" srcId="{124EA77F-52F9-415D-B643-D7DE1B58F327}" destId="{6B48EA33-D00D-4CAC-A4AF-DFEB6C4261CC}" srcOrd="4" destOrd="0" parTransId="{760CF813-3CDC-45F7-9D3A-51DD7ED29340}" sibTransId="{542E0145-ED68-4FE0-AA71-665B36D3C99D}"/>
    <dgm:cxn modelId="{5CA86525-E962-425C-94EA-2BF7230A2A95}" type="presOf" srcId="{0B141B2C-123B-4F1D-9002-872FF508693B}" destId="{3AA5B83E-9741-45EB-8C07-5A5F285F5A1C}" srcOrd="0" destOrd="0" presId="urn:microsoft.com/office/officeart/2018/2/layout/IconVerticalSolidList"/>
    <dgm:cxn modelId="{D158E334-FB9A-4CC1-96C9-AF56FB4F2CD7}" srcId="{124EA77F-52F9-415D-B643-D7DE1B58F327}" destId="{9D927651-9D37-4B8A-AC97-7FA4AEDA131A}" srcOrd="5" destOrd="0" parTransId="{68C0DBCD-D692-4DF4-8CC0-A693245E414E}" sibTransId="{5E93F917-117E-41D4-A753-28E6E0124C98}"/>
    <dgm:cxn modelId="{83EB4C39-7A06-4630-BBFE-F0458C3676CC}" type="presOf" srcId="{9D927651-9D37-4B8A-AC97-7FA4AEDA131A}" destId="{267270C5-FFF2-44AC-9FDA-7B193DC17052}" srcOrd="0" destOrd="0" presId="urn:microsoft.com/office/officeart/2018/2/layout/IconVerticalSolidList"/>
    <dgm:cxn modelId="{7D009941-2998-4C59-937A-A218525F60B9}" type="presOf" srcId="{6B48EA33-D00D-4CAC-A4AF-DFEB6C4261CC}" destId="{17DFABC7-A386-476B-86F5-A787166EE7ED}" srcOrd="0" destOrd="0" presId="urn:microsoft.com/office/officeart/2018/2/layout/IconVerticalSolidList"/>
    <dgm:cxn modelId="{F66B3655-BD07-4EFC-8BA4-378212F160E7}" type="presOf" srcId="{47999711-4936-40EB-A6DC-2C38FE09907A}" destId="{903F97CE-34D1-4A1D-AEE9-4EBF0DBF953D}" srcOrd="0" destOrd="0" presId="urn:microsoft.com/office/officeart/2018/2/layout/IconVerticalSolidList"/>
    <dgm:cxn modelId="{F0E94779-72A3-466E-8425-759D1F03F229}" srcId="{124EA77F-52F9-415D-B643-D7DE1B58F327}" destId="{97FFE7D8-4F3A-4673-9604-8A7D462FB6E8}" srcOrd="0" destOrd="0" parTransId="{8D3602BB-C33A-436E-9E8A-2BA2D62BA1B0}" sibTransId="{786D20EC-EF4A-4CBC-85F9-00223FB60685}"/>
    <dgm:cxn modelId="{1B51D08B-25DB-4F89-B405-C63D5CFD59D1}" srcId="{124EA77F-52F9-415D-B643-D7DE1B58F327}" destId="{0B141B2C-123B-4F1D-9002-872FF508693B}" srcOrd="1" destOrd="0" parTransId="{F13F9690-77AD-4E79-B485-5BA6942CED25}" sibTransId="{FACA11A8-A73E-4EF9-9C37-CB4C334CA4A4}"/>
    <dgm:cxn modelId="{1045F08C-1916-4E07-AAEA-566A2C511E38}" type="presOf" srcId="{97FFE7D8-4F3A-4673-9604-8A7D462FB6E8}" destId="{1904D7A0-6441-422F-B2A5-AC127A2ED566}" srcOrd="0" destOrd="0" presId="urn:microsoft.com/office/officeart/2018/2/layout/IconVerticalSolidList"/>
    <dgm:cxn modelId="{04EA70A8-A5E3-4CD0-9CDD-FDFD9B602BBB}" type="presOf" srcId="{160E39E9-5CF6-4979-9C1D-D26B8B0EB0E5}" destId="{1E5E28CE-DDFD-43DB-841C-103E85C975FB}" srcOrd="0" destOrd="0" presId="urn:microsoft.com/office/officeart/2018/2/layout/IconVerticalSolidList"/>
    <dgm:cxn modelId="{646207E1-BA24-4890-A18F-ACFBC21F09C3}" srcId="{124EA77F-52F9-415D-B643-D7DE1B58F327}" destId="{160E39E9-5CF6-4979-9C1D-D26B8B0EB0E5}" srcOrd="2" destOrd="0" parTransId="{52D5EC74-BE4D-41BB-B188-CC75E2508D41}" sibTransId="{B116672A-CD95-494A-BC33-6B272166392B}"/>
    <dgm:cxn modelId="{C46D69C8-ED37-41AA-9721-C98CF550E46F}" type="presOf" srcId="{124EA77F-52F9-415D-B643-D7DE1B58F327}" destId="{E99473C2-2D4A-4515-A534-F31076731AA9}" srcOrd="0" destOrd="0" presId="urn:microsoft.com/office/officeart/2018/2/layout/IconVerticalSolidList"/>
    <dgm:cxn modelId="{189284F5-74E6-4527-B139-FDBD74B5F6BC}" srcId="{124EA77F-52F9-415D-B643-D7DE1B58F327}" destId="{47999711-4936-40EB-A6DC-2C38FE09907A}" srcOrd="3" destOrd="0" parTransId="{2A04EDB1-55E4-45A5-81FC-9CACCDE55CB8}" sibTransId="{57B22D73-3A5C-49FC-A7AB-E8387F8D5E32}"/>
    <dgm:cxn modelId="{2A2D7D04-8B2B-4677-8D3F-1B29016036C0}" type="presParOf" srcId="{E99473C2-2D4A-4515-A534-F31076731AA9}" destId="{23CC0763-C416-41CE-8E0F-9910A9A50B41}" srcOrd="0" destOrd="0" presId="urn:microsoft.com/office/officeart/2018/2/layout/IconVerticalSolidList"/>
    <dgm:cxn modelId="{B1472000-5B4F-4BD2-969C-E69389489D3F}" type="presParOf" srcId="{23CC0763-C416-41CE-8E0F-9910A9A50B41}" destId="{F7B9EB2F-E55D-4993-A10A-FE2B99DBF642}" srcOrd="0" destOrd="0" presId="urn:microsoft.com/office/officeart/2018/2/layout/IconVerticalSolidList"/>
    <dgm:cxn modelId="{5756FF47-28A9-46E6-82C8-443A6FE3FF59}" type="presParOf" srcId="{23CC0763-C416-41CE-8E0F-9910A9A50B41}" destId="{E6B7E363-ECF5-4681-9C40-C0F1F42AA6E0}" srcOrd="1" destOrd="0" presId="urn:microsoft.com/office/officeart/2018/2/layout/IconVerticalSolidList"/>
    <dgm:cxn modelId="{A068005C-80A0-40C8-BA51-A50A1CAC9B68}" type="presParOf" srcId="{23CC0763-C416-41CE-8E0F-9910A9A50B41}" destId="{3E0998D1-65FD-45E1-8679-1E1AC30C9380}" srcOrd="2" destOrd="0" presId="urn:microsoft.com/office/officeart/2018/2/layout/IconVerticalSolidList"/>
    <dgm:cxn modelId="{D2CD6D61-F513-41EE-9F7E-39AA5B009005}" type="presParOf" srcId="{23CC0763-C416-41CE-8E0F-9910A9A50B41}" destId="{1904D7A0-6441-422F-B2A5-AC127A2ED566}" srcOrd="3" destOrd="0" presId="urn:microsoft.com/office/officeart/2018/2/layout/IconVerticalSolidList"/>
    <dgm:cxn modelId="{1FD59D76-5676-4742-816A-6A6FAB4B8007}" type="presParOf" srcId="{E99473C2-2D4A-4515-A534-F31076731AA9}" destId="{87275711-2545-4AD2-A3EC-E0F1CD847D4B}" srcOrd="1" destOrd="0" presId="urn:microsoft.com/office/officeart/2018/2/layout/IconVerticalSolidList"/>
    <dgm:cxn modelId="{1473541E-52F4-4BD7-A899-FBA2D5C9E8F8}" type="presParOf" srcId="{E99473C2-2D4A-4515-A534-F31076731AA9}" destId="{E7571128-1C46-4A1C-9091-65AA475AC30F}" srcOrd="2" destOrd="0" presId="urn:microsoft.com/office/officeart/2018/2/layout/IconVerticalSolidList"/>
    <dgm:cxn modelId="{AB36E86A-FDEC-45D2-9DFD-00A286F7B35C}" type="presParOf" srcId="{E7571128-1C46-4A1C-9091-65AA475AC30F}" destId="{28CAC03B-DD22-46D4-8BDE-C20FE2A36848}" srcOrd="0" destOrd="0" presId="urn:microsoft.com/office/officeart/2018/2/layout/IconVerticalSolidList"/>
    <dgm:cxn modelId="{2DA5D33B-7F11-453B-8A94-60B41C5C556B}" type="presParOf" srcId="{E7571128-1C46-4A1C-9091-65AA475AC30F}" destId="{F6AEE0BD-2361-45B6-B00A-1F74935CA9A3}" srcOrd="1" destOrd="0" presId="urn:microsoft.com/office/officeart/2018/2/layout/IconVerticalSolidList"/>
    <dgm:cxn modelId="{48172AEC-38BD-4A26-9677-3DCABA678FDC}" type="presParOf" srcId="{E7571128-1C46-4A1C-9091-65AA475AC30F}" destId="{15A51BB8-8137-421F-95E3-CE35C6CB95E8}" srcOrd="2" destOrd="0" presId="urn:microsoft.com/office/officeart/2018/2/layout/IconVerticalSolidList"/>
    <dgm:cxn modelId="{BCA4ECB0-C694-4E9E-87DA-A9B714596A8E}" type="presParOf" srcId="{E7571128-1C46-4A1C-9091-65AA475AC30F}" destId="{3AA5B83E-9741-45EB-8C07-5A5F285F5A1C}" srcOrd="3" destOrd="0" presId="urn:microsoft.com/office/officeart/2018/2/layout/IconVerticalSolidList"/>
    <dgm:cxn modelId="{B96F9091-5927-45CC-986E-3940A8A95479}" type="presParOf" srcId="{E99473C2-2D4A-4515-A534-F31076731AA9}" destId="{789EAF4B-69C1-4BBB-BD12-7EA172F8D72E}" srcOrd="3" destOrd="0" presId="urn:microsoft.com/office/officeart/2018/2/layout/IconVerticalSolidList"/>
    <dgm:cxn modelId="{81CDCEBF-0186-4D38-9DD9-D69A835D1702}" type="presParOf" srcId="{E99473C2-2D4A-4515-A534-F31076731AA9}" destId="{5FF0C3ED-A5AB-4713-8B45-CBF8786984C0}" srcOrd="4" destOrd="0" presId="urn:microsoft.com/office/officeart/2018/2/layout/IconVerticalSolidList"/>
    <dgm:cxn modelId="{FAF10972-509A-43AF-A278-72FEB8B7A7BB}" type="presParOf" srcId="{5FF0C3ED-A5AB-4713-8B45-CBF8786984C0}" destId="{8466C9A2-D949-44CE-B6EB-ECF7D7F62DBB}" srcOrd="0" destOrd="0" presId="urn:microsoft.com/office/officeart/2018/2/layout/IconVerticalSolidList"/>
    <dgm:cxn modelId="{6FD1EA02-030E-4C5B-A28B-568181B68490}" type="presParOf" srcId="{5FF0C3ED-A5AB-4713-8B45-CBF8786984C0}" destId="{0B52B385-6267-4710-A5E9-C04BDB54C3AD}" srcOrd="1" destOrd="0" presId="urn:microsoft.com/office/officeart/2018/2/layout/IconVerticalSolidList"/>
    <dgm:cxn modelId="{B25CF2B2-FC9F-4FFB-B609-0466AD115392}" type="presParOf" srcId="{5FF0C3ED-A5AB-4713-8B45-CBF8786984C0}" destId="{9B65A896-72CF-4BED-BFFD-D8C749FCBFC5}" srcOrd="2" destOrd="0" presId="urn:microsoft.com/office/officeart/2018/2/layout/IconVerticalSolidList"/>
    <dgm:cxn modelId="{BDAED11B-C08B-4DB4-A781-D44CA61CDEF7}" type="presParOf" srcId="{5FF0C3ED-A5AB-4713-8B45-CBF8786984C0}" destId="{1E5E28CE-DDFD-43DB-841C-103E85C975FB}" srcOrd="3" destOrd="0" presId="urn:microsoft.com/office/officeart/2018/2/layout/IconVerticalSolidList"/>
    <dgm:cxn modelId="{CF8AE254-7927-436A-87EA-84475B50964D}" type="presParOf" srcId="{E99473C2-2D4A-4515-A534-F31076731AA9}" destId="{C7D67BA5-3CDC-46CC-9F9D-909DFF42F3D4}" srcOrd="5" destOrd="0" presId="urn:microsoft.com/office/officeart/2018/2/layout/IconVerticalSolidList"/>
    <dgm:cxn modelId="{5303BEDB-27F4-4FF6-936E-FEC8240D4C6F}" type="presParOf" srcId="{E99473C2-2D4A-4515-A534-F31076731AA9}" destId="{0C71CDA1-4CB2-4027-A06F-EF7743C76077}" srcOrd="6" destOrd="0" presId="urn:microsoft.com/office/officeart/2018/2/layout/IconVerticalSolidList"/>
    <dgm:cxn modelId="{3D29BEFF-E330-48AE-9AC3-8741001CD022}" type="presParOf" srcId="{0C71CDA1-4CB2-4027-A06F-EF7743C76077}" destId="{3D9360BB-B60E-4CAC-A5F3-C36A9D4B4590}" srcOrd="0" destOrd="0" presId="urn:microsoft.com/office/officeart/2018/2/layout/IconVerticalSolidList"/>
    <dgm:cxn modelId="{EDD1334C-60DC-4F3F-85A8-C1538BD2ACFC}" type="presParOf" srcId="{0C71CDA1-4CB2-4027-A06F-EF7743C76077}" destId="{9EDA38D4-D2F6-4C60-A182-A91D4122B9BE}" srcOrd="1" destOrd="0" presId="urn:microsoft.com/office/officeart/2018/2/layout/IconVerticalSolidList"/>
    <dgm:cxn modelId="{625277FE-3909-4949-906E-B18265793296}" type="presParOf" srcId="{0C71CDA1-4CB2-4027-A06F-EF7743C76077}" destId="{4E048DEE-EA4B-45D5-B950-18E1C3ACB3B7}" srcOrd="2" destOrd="0" presId="urn:microsoft.com/office/officeart/2018/2/layout/IconVerticalSolidList"/>
    <dgm:cxn modelId="{1CC21480-E5C3-4EC9-9238-CD4BF0245B81}" type="presParOf" srcId="{0C71CDA1-4CB2-4027-A06F-EF7743C76077}" destId="{903F97CE-34D1-4A1D-AEE9-4EBF0DBF953D}" srcOrd="3" destOrd="0" presId="urn:microsoft.com/office/officeart/2018/2/layout/IconVerticalSolidList"/>
    <dgm:cxn modelId="{34093C07-277A-4911-82CF-71080C93169A}" type="presParOf" srcId="{E99473C2-2D4A-4515-A534-F31076731AA9}" destId="{9E69C27B-EC73-4DB1-9780-C898C1EF9811}" srcOrd="7" destOrd="0" presId="urn:microsoft.com/office/officeart/2018/2/layout/IconVerticalSolidList"/>
    <dgm:cxn modelId="{AAEDE554-4C7D-4E33-A733-8B6EF52721DA}" type="presParOf" srcId="{E99473C2-2D4A-4515-A534-F31076731AA9}" destId="{7EE3B2AC-AF2F-4908-9569-F3201409B32A}" srcOrd="8" destOrd="0" presId="urn:microsoft.com/office/officeart/2018/2/layout/IconVerticalSolidList"/>
    <dgm:cxn modelId="{27235C1F-90A2-49E3-8810-AF58220B8A2D}" type="presParOf" srcId="{7EE3B2AC-AF2F-4908-9569-F3201409B32A}" destId="{84D00177-4141-48FE-B951-93269E3602FD}" srcOrd="0" destOrd="0" presId="urn:microsoft.com/office/officeart/2018/2/layout/IconVerticalSolidList"/>
    <dgm:cxn modelId="{F7E8DD9E-5766-4C76-A1CF-2859FA217585}" type="presParOf" srcId="{7EE3B2AC-AF2F-4908-9569-F3201409B32A}" destId="{39C80C72-CA01-4BA3-B842-15BB5120C679}" srcOrd="1" destOrd="0" presId="urn:microsoft.com/office/officeart/2018/2/layout/IconVerticalSolidList"/>
    <dgm:cxn modelId="{E0134EB8-ED9F-4D43-8267-689085BCD310}" type="presParOf" srcId="{7EE3B2AC-AF2F-4908-9569-F3201409B32A}" destId="{D60CD427-FB51-438B-83FD-50C1A133F386}" srcOrd="2" destOrd="0" presId="urn:microsoft.com/office/officeart/2018/2/layout/IconVerticalSolidList"/>
    <dgm:cxn modelId="{C0097C6C-C8F0-4C34-BD6E-E095317D1F6D}" type="presParOf" srcId="{7EE3B2AC-AF2F-4908-9569-F3201409B32A}" destId="{17DFABC7-A386-476B-86F5-A787166EE7ED}" srcOrd="3" destOrd="0" presId="urn:microsoft.com/office/officeart/2018/2/layout/IconVerticalSolidList"/>
    <dgm:cxn modelId="{9E0D96C1-EDFD-44EC-8F71-124273CCCDE3}" type="presParOf" srcId="{E99473C2-2D4A-4515-A534-F31076731AA9}" destId="{412DA5B4-FAD1-437C-A5E2-1F091201F750}" srcOrd="9" destOrd="0" presId="urn:microsoft.com/office/officeart/2018/2/layout/IconVerticalSolidList"/>
    <dgm:cxn modelId="{3A42A19E-7873-43A2-A779-F2999216968E}" type="presParOf" srcId="{E99473C2-2D4A-4515-A534-F31076731AA9}" destId="{D427911C-0BDE-40DA-A9BA-7FA85F08BF4B}" srcOrd="10" destOrd="0" presId="urn:microsoft.com/office/officeart/2018/2/layout/IconVerticalSolidList"/>
    <dgm:cxn modelId="{A9369EE5-D494-4555-842B-30915233905E}" type="presParOf" srcId="{D427911C-0BDE-40DA-A9BA-7FA85F08BF4B}" destId="{F3D3DD4B-39B4-4610-8553-46F143A7D06E}" srcOrd="0" destOrd="0" presId="urn:microsoft.com/office/officeart/2018/2/layout/IconVerticalSolidList"/>
    <dgm:cxn modelId="{F07AF018-9F14-4A1B-982C-AB343AF05B6B}" type="presParOf" srcId="{D427911C-0BDE-40DA-A9BA-7FA85F08BF4B}" destId="{A585FC34-8446-45F1-9259-EA4FE0879641}" srcOrd="1" destOrd="0" presId="urn:microsoft.com/office/officeart/2018/2/layout/IconVerticalSolidList"/>
    <dgm:cxn modelId="{B6075EFC-8BEC-4CD7-893B-F9798AA984EF}" type="presParOf" srcId="{D427911C-0BDE-40DA-A9BA-7FA85F08BF4B}" destId="{77F76E0B-8E87-4B0A-90AC-3FE1A989436F}" srcOrd="2" destOrd="0" presId="urn:microsoft.com/office/officeart/2018/2/layout/IconVerticalSolidList"/>
    <dgm:cxn modelId="{41DA0E63-AF16-42F7-A0DB-6EEF0B620A10}" type="presParOf" srcId="{D427911C-0BDE-40DA-A9BA-7FA85F08BF4B}" destId="{267270C5-FFF2-44AC-9FDA-7B193DC1705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036FF2-E0A0-47C7-91E5-A57D2B4E117A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FE72992-7E1F-446C-AB6D-11F9E4562E5E}">
      <dgm:prSet/>
      <dgm:spPr/>
      <dgm:t>
        <a:bodyPr/>
        <a:lstStyle/>
        <a:p>
          <a:r>
            <a:rPr lang="de-AT" b="1" dirty="0" err="1"/>
            <a:t>Seizures</a:t>
          </a:r>
          <a:r>
            <a:rPr lang="de-AT" dirty="0"/>
            <a:t> </a:t>
          </a:r>
          <a:br>
            <a:rPr lang="de-AT" dirty="0"/>
          </a:br>
          <a:r>
            <a:rPr lang="de-AT" dirty="0"/>
            <a:t>(</a:t>
          </a:r>
          <a:r>
            <a:rPr lang="de-AT" dirty="0" err="1"/>
            <a:t>only</a:t>
          </a:r>
          <a:r>
            <a:rPr lang="de-AT" dirty="0"/>
            <a:t> NPS)</a:t>
          </a:r>
          <a:endParaRPr lang="en-US" dirty="0"/>
        </a:p>
      </dgm:t>
    </dgm:pt>
    <dgm:pt modelId="{5B30949A-B6D8-469B-9B0B-D4E1BD542E5A}" type="parTrans" cxnId="{835F16A0-F55D-4FC2-B433-B3929A18F06C}">
      <dgm:prSet/>
      <dgm:spPr/>
      <dgm:t>
        <a:bodyPr/>
        <a:lstStyle/>
        <a:p>
          <a:endParaRPr lang="en-US"/>
        </a:p>
      </dgm:t>
    </dgm:pt>
    <dgm:pt modelId="{1568E4AE-6339-4D0C-8F09-50224C8F88ED}" type="sibTrans" cxnId="{835F16A0-F55D-4FC2-B433-B3929A18F06C}">
      <dgm:prSet/>
      <dgm:spPr/>
      <dgm:t>
        <a:bodyPr/>
        <a:lstStyle/>
        <a:p>
          <a:endParaRPr lang="en-US"/>
        </a:p>
      </dgm:t>
    </dgm:pt>
    <dgm:pt modelId="{A390B744-B29E-46A6-9E19-AC9FA61CB709}">
      <dgm:prSet/>
      <dgm:spPr/>
      <dgm:t>
        <a:bodyPr/>
        <a:lstStyle/>
        <a:p>
          <a:r>
            <a:rPr lang="de-AT" b="1" dirty="0"/>
            <a:t>Drug-Checking Services </a:t>
          </a:r>
          <a:br>
            <a:rPr lang="de-AT" dirty="0"/>
          </a:br>
          <a:r>
            <a:rPr lang="de-AT" dirty="0"/>
            <a:t>(Vienna, Innsbruck, Graz)</a:t>
          </a:r>
          <a:endParaRPr lang="en-US" dirty="0"/>
        </a:p>
      </dgm:t>
    </dgm:pt>
    <dgm:pt modelId="{C04C18CB-9484-4978-B335-B83141EACE94}" type="parTrans" cxnId="{6456D1B5-129E-45E1-A24A-515BC0028EB0}">
      <dgm:prSet/>
      <dgm:spPr/>
      <dgm:t>
        <a:bodyPr/>
        <a:lstStyle/>
        <a:p>
          <a:endParaRPr lang="en-US"/>
        </a:p>
      </dgm:t>
    </dgm:pt>
    <dgm:pt modelId="{58B752F5-D7D1-4185-8096-8D0F62F50441}" type="sibTrans" cxnId="{6456D1B5-129E-45E1-A24A-515BC0028EB0}">
      <dgm:prSet/>
      <dgm:spPr/>
      <dgm:t>
        <a:bodyPr/>
        <a:lstStyle/>
        <a:p>
          <a:endParaRPr lang="en-US"/>
        </a:p>
      </dgm:t>
    </dgm:pt>
    <dgm:pt modelId="{8B31736C-F377-4A60-9233-001CA5764987}">
      <dgm:prSet/>
      <dgm:spPr/>
      <dgm:t>
        <a:bodyPr/>
        <a:lstStyle/>
        <a:p>
          <a:r>
            <a:rPr lang="de-AT" b="1" dirty="0"/>
            <a:t>Drug-</a:t>
          </a:r>
          <a:r>
            <a:rPr lang="de-AT" b="1" dirty="0" err="1"/>
            <a:t>related</a:t>
          </a:r>
          <a:r>
            <a:rPr lang="de-AT" b="1" dirty="0"/>
            <a:t> </a:t>
          </a:r>
          <a:r>
            <a:rPr lang="de-AT" b="1" dirty="0" err="1"/>
            <a:t>Deaths</a:t>
          </a:r>
          <a:r>
            <a:rPr lang="de-AT" b="1" dirty="0"/>
            <a:t> </a:t>
          </a:r>
          <a:br>
            <a:rPr lang="de-AT" dirty="0"/>
          </a:br>
          <a:r>
            <a:rPr lang="de-AT" dirty="0"/>
            <a:t>(1 </a:t>
          </a:r>
          <a:r>
            <a:rPr lang="de-AT" dirty="0" err="1"/>
            <a:t>year</a:t>
          </a:r>
          <a:r>
            <a:rPr lang="de-AT" dirty="0"/>
            <a:t> </a:t>
          </a:r>
          <a:r>
            <a:rPr lang="de-AT" dirty="0" err="1"/>
            <a:t>delay</a:t>
          </a:r>
          <a:r>
            <a:rPr lang="de-AT" dirty="0"/>
            <a:t>)</a:t>
          </a:r>
          <a:endParaRPr lang="en-US" dirty="0"/>
        </a:p>
      </dgm:t>
    </dgm:pt>
    <dgm:pt modelId="{67A6A914-BA0F-4D06-95AF-13F74A8179EB}" type="parTrans" cxnId="{C5E2FEEE-0400-4D4A-9180-4D2B8B25D911}">
      <dgm:prSet/>
      <dgm:spPr/>
      <dgm:t>
        <a:bodyPr/>
        <a:lstStyle/>
        <a:p>
          <a:endParaRPr lang="en-US"/>
        </a:p>
      </dgm:t>
    </dgm:pt>
    <dgm:pt modelId="{47AC33F7-27C2-4CB1-8B97-6A8279117A4A}" type="sibTrans" cxnId="{C5E2FEEE-0400-4D4A-9180-4D2B8B25D911}">
      <dgm:prSet/>
      <dgm:spPr/>
      <dgm:t>
        <a:bodyPr/>
        <a:lstStyle/>
        <a:p>
          <a:endParaRPr lang="en-US"/>
        </a:p>
      </dgm:t>
    </dgm:pt>
    <dgm:pt modelId="{64831D93-963D-48ED-BD5D-C5866CC48BD3}" type="pres">
      <dgm:prSet presAssocID="{99036FF2-E0A0-47C7-91E5-A57D2B4E117A}" presName="Name0" presStyleCnt="0">
        <dgm:presLayoutVars>
          <dgm:dir/>
          <dgm:animLvl val="lvl"/>
          <dgm:resizeHandles val="exact"/>
        </dgm:presLayoutVars>
      </dgm:prSet>
      <dgm:spPr/>
    </dgm:pt>
    <dgm:pt modelId="{275CD9CF-D95B-4C66-87F1-95E1F5D5901B}" type="pres">
      <dgm:prSet presAssocID="{9FE72992-7E1F-446C-AB6D-11F9E4562E5E}" presName="linNode" presStyleCnt="0"/>
      <dgm:spPr/>
    </dgm:pt>
    <dgm:pt modelId="{74448FF7-3556-4969-A139-4826549884D9}" type="pres">
      <dgm:prSet presAssocID="{9FE72992-7E1F-446C-AB6D-11F9E4562E5E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D17876C6-E563-4176-AE91-ECBB8E222D8F}" type="pres">
      <dgm:prSet presAssocID="{1568E4AE-6339-4D0C-8F09-50224C8F88ED}" presName="sp" presStyleCnt="0"/>
      <dgm:spPr/>
    </dgm:pt>
    <dgm:pt modelId="{364864F8-D4E6-4392-BADE-4C1182D50AE5}" type="pres">
      <dgm:prSet presAssocID="{A390B744-B29E-46A6-9E19-AC9FA61CB709}" presName="linNode" presStyleCnt="0"/>
      <dgm:spPr/>
    </dgm:pt>
    <dgm:pt modelId="{6487AC7B-6966-4E79-81E5-8B1C8275C010}" type="pres">
      <dgm:prSet presAssocID="{A390B744-B29E-46A6-9E19-AC9FA61CB709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1D4B2DC-0734-4422-82B5-30C12FC61377}" type="pres">
      <dgm:prSet presAssocID="{58B752F5-D7D1-4185-8096-8D0F62F50441}" presName="sp" presStyleCnt="0"/>
      <dgm:spPr/>
    </dgm:pt>
    <dgm:pt modelId="{95999B23-2459-4FDE-B60C-9EC074F2CCD9}" type="pres">
      <dgm:prSet presAssocID="{8B31736C-F377-4A60-9233-001CA5764987}" presName="linNode" presStyleCnt="0"/>
      <dgm:spPr/>
    </dgm:pt>
    <dgm:pt modelId="{472506F0-5BFD-4208-B8B6-A45772D79025}" type="pres">
      <dgm:prSet presAssocID="{8B31736C-F377-4A60-9233-001CA5764987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87CEBD03-230F-4A35-9D00-636654845C83}" type="presOf" srcId="{A390B744-B29E-46A6-9E19-AC9FA61CB709}" destId="{6487AC7B-6966-4E79-81E5-8B1C8275C010}" srcOrd="0" destOrd="0" presId="urn:microsoft.com/office/officeart/2005/8/layout/vList5"/>
    <dgm:cxn modelId="{033FB787-0AE5-4C8D-A61D-6C398BB70D59}" type="presOf" srcId="{9FE72992-7E1F-446C-AB6D-11F9E4562E5E}" destId="{74448FF7-3556-4969-A139-4826549884D9}" srcOrd="0" destOrd="0" presId="urn:microsoft.com/office/officeart/2005/8/layout/vList5"/>
    <dgm:cxn modelId="{835F16A0-F55D-4FC2-B433-B3929A18F06C}" srcId="{99036FF2-E0A0-47C7-91E5-A57D2B4E117A}" destId="{9FE72992-7E1F-446C-AB6D-11F9E4562E5E}" srcOrd="0" destOrd="0" parTransId="{5B30949A-B6D8-469B-9B0B-D4E1BD542E5A}" sibTransId="{1568E4AE-6339-4D0C-8F09-50224C8F88ED}"/>
    <dgm:cxn modelId="{6456D1B5-129E-45E1-A24A-515BC0028EB0}" srcId="{99036FF2-E0A0-47C7-91E5-A57D2B4E117A}" destId="{A390B744-B29E-46A6-9E19-AC9FA61CB709}" srcOrd="1" destOrd="0" parTransId="{C04C18CB-9484-4978-B335-B83141EACE94}" sibTransId="{58B752F5-D7D1-4185-8096-8D0F62F50441}"/>
    <dgm:cxn modelId="{FB637AC2-584E-4FE3-8FBF-0CE0D63482A6}" type="presOf" srcId="{99036FF2-E0A0-47C7-91E5-A57D2B4E117A}" destId="{64831D93-963D-48ED-BD5D-C5866CC48BD3}" srcOrd="0" destOrd="0" presId="urn:microsoft.com/office/officeart/2005/8/layout/vList5"/>
    <dgm:cxn modelId="{C5E2FEEE-0400-4D4A-9180-4D2B8B25D911}" srcId="{99036FF2-E0A0-47C7-91E5-A57D2B4E117A}" destId="{8B31736C-F377-4A60-9233-001CA5764987}" srcOrd="2" destOrd="0" parTransId="{67A6A914-BA0F-4D06-95AF-13F74A8179EB}" sibTransId="{47AC33F7-27C2-4CB1-8B97-6A8279117A4A}"/>
    <dgm:cxn modelId="{E173BFFF-388A-4510-85A1-A17637A5C73F}" type="presOf" srcId="{8B31736C-F377-4A60-9233-001CA5764987}" destId="{472506F0-5BFD-4208-B8B6-A45772D79025}" srcOrd="0" destOrd="0" presId="urn:microsoft.com/office/officeart/2005/8/layout/vList5"/>
    <dgm:cxn modelId="{2F9AEB33-7D0F-4888-B2ED-B9F4C364C9DB}" type="presParOf" srcId="{64831D93-963D-48ED-BD5D-C5866CC48BD3}" destId="{275CD9CF-D95B-4C66-87F1-95E1F5D5901B}" srcOrd="0" destOrd="0" presId="urn:microsoft.com/office/officeart/2005/8/layout/vList5"/>
    <dgm:cxn modelId="{41B632D4-469E-41B0-9FFF-A160769DE037}" type="presParOf" srcId="{275CD9CF-D95B-4C66-87F1-95E1F5D5901B}" destId="{74448FF7-3556-4969-A139-4826549884D9}" srcOrd="0" destOrd="0" presId="urn:microsoft.com/office/officeart/2005/8/layout/vList5"/>
    <dgm:cxn modelId="{15F0ADCA-755C-4817-87C3-592325743141}" type="presParOf" srcId="{64831D93-963D-48ED-BD5D-C5866CC48BD3}" destId="{D17876C6-E563-4176-AE91-ECBB8E222D8F}" srcOrd="1" destOrd="0" presId="urn:microsoft.com/office/officeart/2005/8/layout/vList5"/>
    <dgm:cxn modelId="{A8CD01DB-A136-4449-8F6E-0112549D949E}" type="presParOf" srcId="{64831D93-963D-48ED-BD5D-C5866CC48BD3}" destId="{364864F8-D4E6-4392-BADE-4C1182D50AE5}" srcOrd="2" destOrd="0" presId="urn:microsoft.com/office/officeart/2005/8/layout/vList5"/>
    <dgm:cxn modelId="{79FAC052-BB97-41C2-A02E-4018A120A8B4}" type="presParOf" srcId="{364864F8-D4E6-4392-BADE-4C1182D50AE5}" destId="{6487AC7B-6966-4E79-81E5-8B1C8275C010}" srcOrd="0" destOrd="0" presId="urn:microsoft.com/office/officeart/2005/8/layout/vList5"/>
    <dgm:cxn modelId="{127E3351-5836-47F1-B1C8-72188B4656E4}" type="presParOf" srcId="{64831D93-963D-48ED-BD5D-C5866CC48BD3}" destId="{11D4B2DC-0734-4422-82B5-30C12FC61377}" srcOrd="3" destOrd="0" presId="urn:microsoft.com/office/officeart/2005/8/layout/vList5"/>
    <dgm:cxn modelId="{1F9D64E7-1B4F-401A-BC14-BAD9CD28E0E0}" type="presParOf" srcId="{64831D93-963D-48ED-BD5D-C5866CC48BD3}" destId="{95999B23-2459-4FDE-B60C-9EC074F2CCD9}" srcOrd="4" destOrd="0" presId="urn:microsoft.com/office/officeart/2005/8/layout/vList5"/>
    <dgm:cxn modelId="{E8E60E4B-11B9-4012-9C5E-AF0DC154A811}" type="presParOf" srcId="{95999B23-2459-4FDE-B60C-9EC074F2CCD9}" destId="{472506F0-5BFD-4208-B8B6-A45772D7902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9EB2F-E55D-4993-A10A-FE2B99DBF642}">
      <dsp:nvSpPr>
        <dsp:cNvPr id="0" name=""/>
        <dsp:cNvSpPr/>
      </dsp:nvSpPr>
      <dsp:spPr>
        <a:xfrm>
          <a:off x="0" y="1409"/>
          <a:ext cx="10515600" cy="6006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B7E363-ECF5-4681-9C40-C0F1F42AA6E0}">
      <dsp:nvSpPr>
        <dsp:cNvPr id="0" name=""/>
        <dsp:cNvSpPr/>
      </dsp:nvSpPr>
      <dsp:spPr>
        <a:xfrm>
          <a:off x="181703" y="136560"/>
          <a:ext cx="330369" cy="3303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04D7A0-6441-422F-B2A5-AC127A2ED566}">
      <dsp:nvSpPr>
        <dsp:cNvPr id="0" name=""/>
        <dsp:cNvSpPr/>
      </dsp:nvSpPr>
      <dsp:spPr>
        <a:xfrm>
          <a:off x="693775" y="1409"/>
          <a:ext cx="9821824" cy="600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71" tIns="63571" rIns="63571" bIns="63571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500" b="1" kern="1200"/>
            <a:t>Information concerning new substances or newly consumed substances; impurities or other uncommon circumstances, new or especially risky patterns of consumption</a:t>
          </a:r>
          <a:endParaRPr lang="en-US" sz="1500" kern="1200"/>
        </a:p>
      </dsp:txBody>
      <dsp:txXfrm>
        <a:off x="693775" y="1409"/>
        <a:ext cx="9821824" cy="600671"/>
      </dsp:txXfrm>
    </dsp:sp>
    <dsp:sp modelId="{28CAC03B-DD22-46D4-8BDE-C20FE2A36848}">
      <dsp:nvSpPr>
        <dsp:cNvPr id="0" name=""/>
        <dsp:cNvSpPr/>
      </dsp:nvSpPr>
      <dsp:spPr>
        <a:xfrm>
          <a:off x="0" y="752249"/>
          <a:ext cx="10515600" cy="60067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AEE0BD-2361-45B6-B00A-1F74935CA9A3}">
      <dsp:nvSpPr>
        <dsp:cNvPr id="0" name=""/>
        <dsp:cNvSpPr/>
      </dsp:nvSpPr>
      <dsp:spPr>
        <a:xfrm>
          <a:off x="181703" y="887400"/>
          <a:ext cx="330369" cy="3303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A5B83E-9741-45EB-8C07-5A5F285F5A1C}">
      <dsp:nvSpPr>
        <dsp:cNvPr id="0" name=""/>
        <dsp:cNvSpPr/>
      </dsp:nvSpPr>
      <dsp:spPr>
        <a:xfrm>
          <a:off x="693775" y="752249"/>
          <a:ext cx="9821824" cy="600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71" tIns="63571" rIns="63571" bIns="63571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To establish an official network for information</a:t>
          </a:r>
        </a:p>
      </dsp:txBody>
      <dsp:txXfrm>
        <a:off x="693775" y="752249"/>
        <a:ext cx="9821824" cy="600671"/>
      </dsp:txXfrm>
    </dsp:sp>
    <dsp:sp modelId="{8466C9A2-D949-44CE-B6EB-ECF7D7F62DBB}">
      <dsp:nvSpPr>
        <dsp:cNvPr id="0" name=""/>
        <dsp:cNvSpPr/>
      </dsp:nvSpPr>
      <dsp:spPr>
        <a:xfrm>
          <a:off x="0" y="1503088"/>
          <a:ext cx="10515600" cy="60067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2B385-6267-4710-A5E9-C04BDB54C3AD}">
      <dsp:nvSpPr>
        <dsp:cNvPr id="0" name=""/>
        <dsp:cNvSpPr/>
      </dsp:nvSpPr>
      <dsp:spPr>
        <a:xfrm>
          <a:off x="181703" y="1638239"/>
          <a:ext cx="330369" cy="3303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5E28CE-DDFD-43DB-841C-103E85C975FB}">
      <dsp:nvSpPr>
        <dsp:cNvPr id="0" name=""/>
        <dsp:cNvSpPr/>
      </dsp:nvSpPr>
      <dsp:spPr>
        <a:xfrm>
          <a:off x="693775" y="1503088"/>
          <a:ext cx="9821824" cy="600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71" tIns="63571" rIns="63571" bIns="63571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To provide reliable and timely information on health risks for prevention and treatment.</a:t>
          </a:r>
        </a:p>
      </dsp:txBody>
      <dsp:txXfrm>
        <a:off x="693775" y="1503088"/>
        <a:ext cx="9821824" cy="600671"/>
      </dsp:txXfrm>
    </dsp:sp>
    <dsp:sp modelId="{3D9360BB-B60E-4CAC-A5F3-C36A9D4B4590}">
      <dsp:nvSpPr>
        <dsp:cNvPr id="0" name=""/>
        <dsp:cNvSpPr/>
      </dsp:nvSpPr>
      <dsp:spPr>
        <a:xfrm>
          <a:off x="0" y="2253927"/>
          <a:ext cx="10515600" cy="6006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DA38D4-D2F6-4C60-A182-A91D4122B9BE}">
      <dsp:nvSpPr>
        <dsp:cNvPr id="0" name=""/>
        <dsp:cNvSpPr/>
      </dsp:nvSpPr>
      <dsp:spPr>
        <a:xfrm>
          <a:off x="181703" y="2389079"/>
          <a:ext cx="330369" cy="33036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3F97CE-34D1-4A1D-AEE9-4EBF0DBF953D}">
      <dsp:nvSpPr>
        <dsp:cNvPr id="0" name=""/>
        <dsp:cNvSpPr/>
      </dsp:nvSpPr>
      <dsp:spPr>
        <a:xfrm>
          <a:off x="693775" y="2253927"/>
          <a:ext cx="9821824" cy="600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71" tIns="63571" rIns="63571" bIns="63571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To include all relevant institutions and experts.</a:t>
          </a:r>
        </a:p>
      </dsp:txBody>
      <dsp:txXfrm>
        <a:off x="693775" y="2253927"/>
        <a:ext cx="9821824" cy="600671"/>
      </dsp:txXfrm>
    </dsp:sp>
    <dsp:sp modelId="{84D00177-4141-48FE-B951-93269E3602FD}">
      <dsp:nvSpPr>
        <dsp:cNvPr id="0" name=""/>
        <dsp:cNvSpPr/>
      </dsp:nvSpPr>
      <dsp:spPr>
        <a:xfrm>
          <a:off x="0" y="3004767"/>
          <a:ext cx="10515600" cy="60067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C80C72-CA01-4BA3-B842-15BB5120C679}">
      <dsp:nvSpPr>
        <dsp:cNvPr id="0" name=""/>
        <dsp:cNvSpPr/>
      </dsp:nvSpPr>
      <dsp:spPr>
        <a:xfrm>
          <a:off x="181703" y="3139918"/>
          <a:ext cx="330369" cy="33036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DFABC7-A386-476B-86F5-A787166EE7ED}">
      <dsp:nvSpPr>
        <dsp:cNvPr id="0" name=""/>
        <dsp:cNvSpPr/>
      </dsp:nvSpPr>
      <dsp:spPr>
        <a:xfrm>
          <a:off x="693775" y="3004767"/>
          <a:ext cx="9821824" cy="600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71" tIns="63571" rIns="63571" bIns="63571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To establish an advisory board with experts from different areas, who provide advice in critical situations but also on strategic issues.</a:t>
          </a:r>
        </a:p>
      </dsp:txBody>
      <dsp:txXfrm>
        <a:off x="693775" y="3004767"/>
        <a:ext cx="9821824" cy="600671"/>
      </dsp:txXfrm>
    </dsp:sp>
    <dsp:sp modelId="{F3D3DD4B-39B4-4610-8553-46F143A7D06E}">
      <dsp:nvSpPr>
        <dsp:cNvPr id="0" name=""/>
        <dsp:cNvSpPr/>
      </dsp:nvSpPr>
      <dsp:spPr>
        <a:xfrm>
          <a:off x="0" y="3755606"/>
          <a:ext cx="10515600" cy="6006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85FC34-8446-45F1-9259-EA4FE0879641}">
      <dsp:nvSpPr>
        <dsp:cNvPr id="0" name=""/>
        <dsp:cNvSpPr/>
      </dsp:nvSpPr>
      <dsp:spPr>
        <a:xfrm>
          <a:off x="181703" y="3890757"/>
          <a:ext cx="330369" cy="330369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7270C5-FFF2-44AC-9FDA-7B193DC17052}">
      <dsp:nvSpPr>
        <dsp:cNvPr id="0" name=""/>
        <dsp:cNvSpPr/>
      </dsp:nvSpPr>
      <dsp:spPr>
        <a:xfrm>
          <a:off x="693775" y="3755606"/>
          <a:ext cx="9821824" cy="600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71" tIns="63571" rIns="63571" bIns="63571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To disseminate information received from the EUDA/European EWS to national partners</a:t>
          </a:r>
        </a:p>
      </dsp:txBody>
      <dsp:txXfrm>
        <a:off x="693775" y="3755606"/>
        <a:ext cx="9821824" cy="6006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48FF7-3556-4969-A139-4826549884D9}">
      <dsp:nvSpPr>
        <dsp:cNvPr id="0" name=""/>
        <dsp:cNvSpPr/>
      </dsp:nvSpPr>
      <dsp:spPr>
        <a:xfrm>
          <a:off x="1486916" y="1764"/>
          <a:ext cx="1672780" cy="116439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500" b="1" kern="1200" dirty="0" err="1"/>
            <a:t>Seizures</a:t>
          </a:r>
          <a:r>
            <a:rPr lang="de-AT" sz="1500" kern="1200" dirty="0"/>
            <a:t> </a:t>
          </a:r>
          <a:br>
            <a:rPr lang="de-AT" sz="1500" kern="1200" dirty="0"/>
          </a:br>
          <a:r>
            <a:rPr lang="de-AT" sz="1500" kern="1200" dirty="0"/>
            <a:t>(</a:t>
          </a:r>
          <a:r>
            <a:rPr lang="de-AT" sz="1500" kern="1200" dirty="0" err="1"/>
            <a:t>only</a:t>
          </a:r>
          <a:r>
            <a:rPr lang="de-AT" sz="1500" kern="1200" dirty="0"/>
            <a:t> NPS)</a:t>
          </a:r>
          <a:endParaRPr lang="en-US" sz="1500" kern="1200" dirty="0"/>
        </a:p>
      </dsp:txBody>
      <dsp:txXfrm>
        <a:off x="1543757" y="58605"/>
        <a:ext cx="1559098" cy="1050712"/>
      </dsp:txXfrm>
    </dsp:sp>
    <dsp:sp modelId="{6487AC7B-6966-4E79-81E5-8B1C8275C010}">
      <dsp:nvSpPr>
        <dsp:cNvPr id="0" name=""/>
        <dsp:cNvSpPr/>
      </dsp:nvSpPr>
      <dsp:spPr>
        <a:xfrm>
          <a:off x="1486916" y="1224377"/>
          <a:ext cx="1672780" cy="1164394"/>
        </a:xfrm>
        <a:prstGeom prst="roundRect">
          <a:avLst/>
        </a:prstGeom>
        <a:solidFill>
          <a:schemeClr val="accent2">
            <a:hueOff val="-5462081"/>
            <a:satOff val="10595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500" b="1" kern="1200" dirty="0"/>
            <a:t>Drug-Checking Services </a:t>
          </a:r>
          <a:br>
            <a:rPr lang="de-AT" sz="1500" kern="1200" dirty="0"/>
          </a:br>
          <a:r>
            <a:rPr lang="de-AT" sz="1500" kern="1200" dirty="0"/>
            <a:t>(Vienna, Innsbruck, Graz)</a:t>
          </a:r>
          <a:endParaRPr lang="en-US" sz="1500" kern="1200" dirty="0"/>
        </a:p>
      </dsp:txBody>
      <dsp:txXfrm>
        <a:off x="1543757" y="1281218"/>
        <a:ext cx="1559098" cy="1050712"/>
      </dsp:txXfrm>
    </dsp:sp>
    <dsp:sp modelId="{472506F0-5BFD-4208-B8B6-A45772D79025}">
      <dsp:nvSpPr>
        <dsp:cNvPr id="0" name=""/>
        <dsp:cNvSpPr/>
      </dsp:nvSpPr>
      <dsp:spPr>
        <a:xfrm>
          <a:off x="1486916" y="2446991"/>
          <a:ext cx="1672780" cy="1164394"/>
        </a:xfrm>
        <a:prstGeom prst="roundRect">
          <a:avLst/>
        </a:prstGeom>
        <a:solidFill>
          <a:schemeClr val="accent2">
            <a:hueOff val="-10924162"/>
            <a:satOff val="21190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500" b="1" kern="1200" dirty="0"/>
            <a:t>Drug-</a:t>
          </a:r>
          <a:r>
            <a:rPr lang="de-AT" sz="1500" b="1" kern="1200" dirty="0" err="1"/>
            <a:t>related</a:t>
          </a:r>
          <a:r>
            <a:rPr lang="de-AT" sz="1500" b="1" kern="1200" dirty="0"/>
            <a:t> </a:t>
          </a:r>
          <a:r>
            <a:rPr lang="de-AT" sz="1500" b="1" kern="1200" dirty="0" err="1"/>
            <a:t>Deaths</a:t>
          </a:r>
          <a:r>
            <a:rPr lang="de-AT" sz="1500" b="1" kern="1200" dirty="0"/>
            <a:t> </a:t>
          </a:r>
          <a:br>
            <a:rPr lang="de-AT" sz="1500" kern="1200" dirty="0"/>
          </a:br>
          <a:r>
            <a:rPr lang="de-AT" sz="1500" kern="1200" dirty="0"/>
            <a:t>(1 </a:t>
          </a:r>
          <a:r>
            <a:rPr lang="de-AT" sz="1500" kern="1200" dirty="0" err="1"/>
            <a:t>year</a:t>
          </a:r>
          <a:r>
            <a:rPr lang="de-AT" sz="1500" kern="1200" dirty="0"/>
            <a:t> </a:t>
          </a:r>
          <a:r>
            <a:rPr lang="de-AT" sz="1500" kern="1200" dirty="0" err="1"/>
            <a:t>delay</a:t>
          </a:r>
          <a:r>
            <a:rPr lang="de-AT" sz="1500" kern="1200" dirty="0"/>
            <a:t>)</a:t>
          </a:r>
          <a:endParaRPr lang="en-US" sz="1500" kern="1200" dirty="0"/>
        </a:p>
      </dsp:txBody>
      <dsp:txXfrm>
        <a:off x="1543757" y="2503832"/>
        <a:ext cx="1559098" cy="1050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5527" tIns="47764" rIns="95527" bIns="4776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5527" tIns="47764" rIns="95527" bIns="47764" rtlCol="0"/>
          <a:lstStyle>
            <a:lvl1pPr algn="r">
              <a:defRPr sz="1300"/>
            </a:lvl1pPr>
          </a:lstStyle>
          <a:p>
            <a:fld id="{37F71FBE-FD74-1D44-866A-6C7779F7561D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27" tIns="47764" rIns="95527" bIns="4776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5527" tIns="47764" rIns="95527" bIns="47764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5527" tIns="47764" rIns="95527" bIns="4776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5527" tIns="47764" rIns="95527" bIns="47764" rtlCol="0" anchor="b"/>
          <a:lstStyle>
            <a:lvl1pPr algn="r">
              <a:defRPr sz="1300"/>
            </a:lvl1pPr>
          </a:lstStyle>
          <a:p>
            <a:fld id="{3D7C4D9F-6FFF-BD47-BD08-C3D4C26FEE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945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300" dirty="0"/>
              <a:t>3 integrated Business units</a:t>
            </a:r>
          </a:p>
          <a:p>
            <a:r>
              <a:rPr lang="en-GB" sz="1300" dirty="0"/>
              <a:t>Multidisciplinary teams consisting of Biologists, economists, physicians, psychologists, socio-epidemiologists, statisticians, media worker, prevention experts, lawyers, nutrition experts, urban and regional planners</a:t>
            </a:r>
          </a:p>
          <a:p>
            <a:pPr defTabSz="955274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GB" sz="1300" dirty="0"/>
          </a:p>
          <a:p>
            <a:pPr defTabSz="955274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GB" sz="1300" dirty="0"/>
              <a:t>230 persons working (190 VZÄ)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7C4D9F-6FFF-BD47-BD08-C3D4C26FEE6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521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Clr>
                <a:srgbClr val="32466E"/>
              </a:buClr>
              <a:buFont typeface="Arial" panose="020B0604020202020204" pitchFamily="34" charset="0"/>
              <a:buChar char="•"/>
            </a:pPr>
            <a:r>
              <a:rPr lang="de-AT" altLang="de-DE" sz="1200" dirty="0">
                <a:latin typeface="+mn-lt"/>
              </a:rPr>
              <a:t>Federal </a:t>
            </a:r>
            <a:r>
              <a:rPr lang="de-AT" altLang="de-DE" sz="1200" dirty="0" err="1">
                <a:latin typeface="+mn-lt"/>
              </a:rPr>
              <a:t>ministries</a:t>
            </a:r>
            <a:r>
              <a:rPr lang="de-AT" altLang="de-DE" sz="1200" dirty="0">
                <a:latin typeface="+mn-lt"/>
              </a:rPr>
              <a:t> (</a:t>
            </a:r>
            <a:r>
              <a:rPr lang="de-AT" altLang="de-DE" sz="1200" dirty="0" err="1">
                <a:latin typeface="+mn-lt"/>
              </a:rPr>
              <a:t>health</a:t>
            </a:r>
            <a:r>
              <a:rPr lang="de-AT" altLang="de-DE" sz="1200" dirty="0">
                <a:latin typeface="+mn-lt"/>
              </a:rPr>
              <a:t>, </a:t>
            </a:r>
            <a:r>
              <a:rPr lang="de-AT" altLang="de-DE" sz="1200" dirty="0" err="1">
                <a:latin typeface="+mn-lt"/>
              </a:rPr>
              <a:t>interior</a:t>
            </a:r>
            <a:r>
              <a:rPr lang="de-AT" altLang="de-DE" sz="1200" dirty="0">
                <a:latin typeface="+mn-lt"/>
              </a:rPr>
              <a:t>, </a:t>
            </a:r>
            <a:r>
              <a:rPr lang="de-AT" altLang="de-DE" sz="1200" dirty="0" err="1">
                <a:latin typeface="+mn-lt"/>
              </a:rPr>
              <a:t>defense</a:t>
            </a:r>
            <a:r>
              <a:rPr lang="de-AT" altLang="de-DE" sz="1200" dirty="0">
                <a:latin typeface="+mn-lt"/>
              </a:rPr>
              <a:t>, </a:t>
            </a:r>
            <a:r>
              <a:rPr lang="de-AT" altLang="de-DE" sz="1200" dirty="0" err="1">
                <a:latin typeface="+mn-lt"/>
              </a:rPr>
              <a:t>justice</a:t>
            </a:r>
            <a:r>
              <a:rPr lang="de-AT" altLang="de-DE" sz="1200" dirty="0">
                <a:latin typeface="+mn-lt"/>
              </a:rPr>
              <a:t> ...)</a:t>
            </a:r>
          </a:p>
          <a:p>
            <a:pPr>
              <a:spcBef>
                <a:spcPct val="30000"/>
              </a:spcBef>
              <a:buClr>
                <a:srgbClr val="32466E"/>
              </a:buClr>
              <a:buFont typeface="Arial" panose="020B0604020202020204" pitchFamily="34" charset="0"/>
              <a:buChar char="•"/>
            </a:pPr>
            <a:r>
              <a:rPr lang="de-AT" altLang="de-DE" sz="1200" dirty="0">
                <a:latin typeface="+mn-lt"/>
              </a:rPr>
              <a:t>Drug/</a:t>
            </a:r>
            <a:r>
              <a:rPr lang="de-AT" altLang="de-DE" sz="1200" dirty="0" err="1">
                <a:latin typeface="+mn-lt"/>
              </a:rPr>
              <a:t>addiction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co-ordinations</a:t>
            </a:r>
            <a:r>
              <a:rPr lang="de-AT" altLang="de-DE" sz="1200" dirty="0">
                <a:latin typeface="+mn-lt"/>
              </a:rPr>
              <a:t> and </a:t>
            </a:r>
            <a:r>
              <a:rPr lang="de-AT" altLang="de-DE" sz="1200" dirty="0" err="1">
                <a:latin typeface="+mn-lt"/>
              </a:rPr>
              <a:t>public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health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authorities</a:t>
            </a:r>
            <a:r>
              <a:rPr lang="de-AT" altLang="de-DE" sz="1200" dirty="0">
                <a:latin typeface="+mn-lt"/>
              </a:rPr>
              <a:t> at regional </a:t>
            </a:r>
            <a:r>
              <a:rPr lang="de-AT" altLang="de-DE" sz="1200" dirty="0" err="1">
                <a:latin typeface="+mn-lt"/>
              </a:rPr>
              <a:t>level</a:t>
            </a:r>
            <a:endParaRPr lang="de-AT" altLang="de-DE" sz="1200" dirty="0">
              <a:latin typeface="+mn-lt"/>
            </a:endParaRPr>
          </a:p>
          <a:p>
            <a:pPr>
              <a:spcBef>
                <a:spcPct val="30000"/>
              </a:spcBef>
              <a:buClr>
                <a:srgbClr val="32466E"/>
              </a:buClr>
              <a:buFont typeface="Arial" panose="020B0604020202020204" pitchFamily="34" charset="0"/>
              <a:buChar char="•"/>
            </a:pPr>
            <a:r>
              <a:rPr lang="de-AT" altLang="de-DE" sz="1200" dirty="0">
                <a:latin typeface="+mn-lt"/>
              </a:rPr>
              <a:t>Drug </a:t>
            </a:r>
            <a:r>
              <a:rPr lang="de-AT" altLang="de-DE" sz="1200" dirty="0" err="1">
                <a:latin typeface="+mn-lt"/>
              </a:rPr>
              <a:t>facilities</a:t>
            </a:r>
            <a:r>
              <a:rPr lang="de-AT" altLang="de-DE" sz="1200" dirty="0">
                <a:latin typeface="+mn-lt"/>
              </a:rPr>
              <a:t> (</a:t>
            </a:r>
            <a:r>
              <a:rPr lang="de-AT" altLang="de-DE" sz="1200" dirty="0" err="1">
                <a:latin typeface="+mn-lt"/>
              </a:rPr>
              <a:t>outpatient</a:t>
            </a:r>
            <a:r>
              <a:rPr lang="de-AT" altLang="de-DE" sz="1200" dirty="0">
                <a:latin typeface="+mn-lt"/>
              </a:rPr>
              <a:t>, </a:t>
            </a:r>
            <a:r>
              <a:rPr lang="de-AT" altLang="de-DE" sz="1200" dirty="0" err="1">
                <a:latin typeface="+mn-lt"/>
              </a:rPr>
              <a:t>inpatient</a:t>
            </a:r>
            <a:r>
              <a:rPr lang="de-AT" altLang="de-DE" sz="1200" dirty="0">
                <a:latin typeface="+mn-lt"/>
              </a:rPr>
              <a:t>, outreach, </a:t>
            </a:r>
            <a:r>
              <a:rPr lang="de-AT" altLang="de-DE" sz="1200" dirty="0" err="1">
                <a:latin typeface="+mn-lt"/>
              </a:rPr>
              <a:t>low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threshold</a:t>
            </a:r>
            <a:r>
              <a:rPr lang="de-AT" altLang="de-DE" sz="1200" dirty="0">
                <a:latin typeface="+mn-lt"/>
              </a:rPr>
              <a:t>, </a:t>
            </a:r>
            <a:r>
              <a:rPr lang="de-AT" altLang="de-DE" sz="1200" dirty="0" err="1">
                <a:latin typeface="+mn-lt"/>
              </a:rPr>
              <a:t>selective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prevention</a:t>
            </a:r>
            <a:r>
              <a:rPr lang="de-AT" altLang="de-DE" sz="1200" dirty="0">
                <a:latin typeface="+mn-lt"/>
              </a:rPr>
              <a:t> etc.)</a:t>
            </a:r>
          </a:p>
          <a:p>
            <a:pPr>
              <a:spcBef>
                <a:spcPct val="30000"/>
              </a:spcBef>
              <a:buClr>
                <a:srgbClr val="32466E"/>
              </a:buClr>
              <a:buFont typeface="Arial" panose="020B0604020202020204" pitchFamily="34" charset="0"/>
              <a:buChar char="•"/>
            </a:pPr>
            <a:r>
              <a:rPr lang="de-AT" altLang="de-DE" sz="1200" dirty="0">
                <a:latin typeface="+mn-lt"/>
              </a:rPr>
              <a:t>Emergency </a:t>
            </a:r>
            <a:r>
              <a:rPr lang="de-AT" altLang="de-DE" sz="1200" dirty="0" err="1">
                <a:latin typeface="+mn-lt"/>
              </a:rPr>
              <a:t>departments</a:t>
            </a:r>
            <a:r>
              <a:rPr lang="de-AT" altLang="de-DE" sz="1200" dirty="0">
                <a:latin typeface="+mn-lt"/>
              </a:rPr>
              <a:t> and </a:t>
            </a:r>
            <a:r>
              <a:rPr lang="de-AT" altLang="de-DE" sz="1200" dirty="0" err="1">
                <a:latin typeface="+mn-lt"/>
              </a:rPr>
              <a:t>forensic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medicine</a:t>
            </a:r>
            <a:endParaRPr lang="de-AT" altLang="de-DE" sz="1200" dirty="0">
              <a:latin typeface="+mn-lt"/>
            </a:endParaRPr>
          </a:p>
          <a:p>
            <a:pPr>
              <a:spcBef>
                <a:spcPct val="30000"/>
              </a:spcBef>
              <a:buClr>
                <a:srgbClr val="32466E"/>
              </a:buClr>
              <a:buFont typeface="Arial" panose="020B0604020202020204" pitchFamily="34" charset="0"/>
              <a:buChar char="•"/>
            </a:pPr>
            <a:r>
              <a:rPr lang="de-AT" altLang="de-DE" sz="1200" dirty="0" err="1">
                <a:latin typeface="+mn-lt"/>
              </a:rPr>
              <a:t>Representations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of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medical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doctors</a:t>
            </a:r>
            <a:r>
              <a:rPr lang="de-AT" altLang="de-DE" sz="1200" dirty="0">
                <a:latin typeface="+mn-lt"/>
              </a:rPr>
              <a:t>, </a:t>
            </a:r>
            <a:r>
              <a:rPr lang="de-AT" altLang="de-DE" sz="1200" dirty="0" err="1">
                <a:latin typeface="+mn-lt"/>
              </a:rPr>
              <a:t>pharmacies</a:t>
            </a:r>
            <a:r>
              <a:rPr lang="de-AT" altLang="de-DE" sz="1200" dirty="0">
                <a:latin typeface="+mn-lt"/>
              </a:rPr>
              <a:t>, </a:t>
            </a:r>
            <a:r>
              <a:rPr lang="de-AT" altLang="de-DE" sz="1200" dirty="0" err="1">
                <a:latin typeface="+mn-lt"/>
              </a:rPr>
              <a:t>ambulance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services</a:t>
            </a:r>
            <a:r>
              <a:rPr lang="de-AT" altLang="de-DE" sz="1200" dirty="0">
                <a:latin typeface="+mn-lt"/>
              </a:rPr>
              <a:t>, social/</a:t>
            </a:r>
            <a:r>
              <a:rPr lang="de-AT" altLang="de-DE" sz="1200" dirty="0" err="1">
                <a:latin typeface="+mn-lt"/>
              </a:rPr>
              <a:t>health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insurance</a:t>
            </a:r>
            <a:endParaRPr lang="de-AT" altLang="de-DE" sz="1200" dirty="0">
              <a:latin typeface="+mn-lt"/>
            </a:endParaRPr>
          </a:p>
          <a:p>
            <a:pPr>
              <a:spcBef>
                <a:spcPct val="30000"/>
              </a:spcBef>
              <a:buClr>
                <a:srgbClr val="32466E"/>
              </a:buClr>
              <a:buFont typeface="Arial" panose="020B0604020202020204" pitchFamily="34" charset="0"/>
              <a:buChar char="•"/>
            </a:pPr>
            <a:r>
              <a:rPr lang="de-AT" altLang="de-DE" sz="1200" dirty="0" err="1">
                <a:latin typeface="+mn-lt"/>
              </a:rPr>
              <a:t>Others</a:t>
            </a:r>
            <a:r>
              <a:rPr lang="de-AT" altLang="de-DE" sz="1200" dirty="0">
                <a:latin typeface="+mn-lt"/>
              </a:rPr>
              <a:t> (</a:t>
            </a:r>
            <a:r>
              <a:rPr lang="de-AT" altLang="de-DE" sz="1200" dirty="0" err="1">
                <a:latin typeface="+mn-lt"/>
              </a:rPr>
              <a:t>youth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services</a:t>
            </a:r>
            <a:r>
              <a:rPr lang="de-AT" altLang="de-DE" sz="1200" dirty="0">
                <a:latin typeface="+mn-lt"/>
              </a:rPr>
              <a:t>, </a:t>
            </a:r>
            <a:r>
              <a:rPr lang="de-AT" altLang="de-DE" sz="1200" dirty="0" err="1">
                <a:latin typeface="+mn-lt"/>
              </a:rPr>
              <a:t>hospitals</a:t>
            </a:r>
            <a:r>
              <a:rPr lang="de-AT" altLang="de-DE" sz="1200" dirty="0">
                <a:latin typeface="+mn-lt"/>
              </a:rPr>
              <a:t>, GPs </a:t>
            </a:r>
            <a:r>
              <a:rPr lang="de-AT" altLang="de-DE" sz="1200" dirty="0" err="1">
                <a:latin typeface="+mn-lt"/>
              </a:rPr>
              <a:t>involved</a:t>
            </a:r>
            <a:r>
              <a:rPr lang="de-AT" altLang="de-DE" sz="1200" dirty="0">
                <a:latin typeface="+mn-lt"/>
              </a:rPr>
              <a:t> in </a:t>
            </a:r>
            <a:r>
              <a:rPr lang="de-AT" altLang="de-DE" sz="1200" dirty="0" err="1">
                <a:latin typeface="+mn-lt"/>
              </a:rPr>
              <a:t>substitution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treatment</a:t>
            </a:r>
            <a:r>
              <a:rPr lang="de-AT" altLang="de-DE" sz="1200" dirty="0">
                <a:latin typeface="+mn-lt"/>
              </a:rPr>
              <a:t> ...)</a:t>
            </a:r>
          </a:p>
          <a:p>
            <a:pPr>
              <a:spcBef>
                <a:spcPct val="30000"/>
              </a:spcBef>
              <a:buFont typeface="Wingdings" panose="05000000000000000000" pitchFamily="2" charset="2"/>
              <a:buNone/>
            </a:pPr>
            <a:endParaRPr lang="de-AT" altLang="de-DE" sz="1200" dirty="0">
              <a:latin typeface="+mn-lt"/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de-AT" altLang="de-DE" sz="1200" dirty="0">
                <a:latin typeface="+mn-lt"/>
              </a:rPr>
              <a:t>Special </a:t>
            </a:r>
            <a:r>
              <a:rPr lang="de-AT" altLang="de-DE" sz="1200" dirty="0" err="1">
                <a:latin typeface="+mn-lt"/>
              </a:rPr>
              <a:t>experts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as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member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of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the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advisory</a:t>
            </a:r>
            <a:r>
              <a:rPr lang="de-AT" altLang="de-DE" sz="1200" dirty="0">
                <a:latin typeface="+mn-lt"/>
              </a:rPr>
              <a:t> </a:t>
            </a:r>
            <a:r>
              <a:rPr lang="de-AT" altLang="de-DE" sz="1200" dirty="0" err="1">
                <a:latin typeface="+mn-lt"/>
              </a:rPr>
              <a:t>board</a:t>
            </a:r>
            <a:endParaRPr lang="de-AT" altLang="de-DE" sz="1200" dirty="0">
              <a:latin typeface="+mn-lt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7C4D9F-6FFF-BD47-BD08-C3D4C26FEE65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6106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 </a:t>
            </a:r>
            <a:r>
              <a:rPr lang="de-DE" dirty="0" err="1"/>
              <a:t>asked</a:t>
            </a:r>
            <a:r>
              <a:rPr lang="de-DE" dirty="0"/>
              <a:t> AI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create</a:t>
            </a:r>
            <a:r>
              <a:rPr lang="de-DE" dirty="0"/>
              <a:t> a </a:t>
            </a:r>
            <a:r>
              <a:rPr lang="de-DE" dirty="0" err="1"/>
              <a:t>picture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downhill</a:t>
            </a:r>
            <a:r>
              <a:rPr lang="de-DE" dirty="0"/>
              <a:t> spiral and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came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rather</a:t>
            </a:r>
            <a:r>
              <a:rPr lang="de-DE" dirty="0"/>
              <a:t> </a:t>
            </a:r>
            <a:r>
              <a:rPr lang="de-DE" dirty="0" err="1"/>
              <a:t>psychodelic</a:t>
            </a:r>
            <a:r>
              <a:rPr lang="de-DE" dirty="0"/>
              <a:t> happy </a:t>
            </a:r>
            <a:r>
              <a:rPr lang="de-DE" dirty="0" err="1"/>
              <a:t>version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it. I </a:t>
            </a:r>
            <a:r>
              <a:rPr lang="de-DE" dirty="0" err="1"/>
              <a:t>thought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fit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meeting</a:t>
            </a:r>
            <a:r>
              <a:rPr lang="de-DE" dirty="0"/>
              <a:t> </a:t>
            </a:r>
            <a:r>
              <a:rPr lang="de-DE" dirty="0" err="1"/>
              <a:t>today</a:t>
            </a:r>
            <a:r>
              <a:rPr lang="de-DE" dirty="0"/>
              <a:t> but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still a </a:t>
            </a:r>
            <a:r>
              <a:rPr lang="de-DE" dirty="0" err="1"/>
              <a:t>rather</a:t>
            </a:r>
            <a:r>
              <a:rPr lang="de-DE" dirty="0"/>
              <a:t> </a:t>
            </a:r>
            <a:r>
              <a:rPr lang="de-DE" dirty="0" err="1"/>
              <a:t>dangerous</a:t>
            </a:r>
            <a:r>
              <a:rPr lang="de-DE" dirty="0"/>
              <a:t> spiral. </a:t>
            </a:r>
            <a:r>
              <a:rPr lang="de-DE" dirty="0" err="1"/>
              <a:t>Once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regulate</a:t>
            </a:r>
            <a:r>
              <a:rPr lang="de-DE" dirty="0"/>
              <a:t> a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substance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trafficking</a:t>
            </a:r>
            <a:r>
              <a:rPr lang="de-DE" dirty="0"/>
              <a:t> </a:t>
            </a:r>
            <a:r>
              <a:rPr lang="de-DE" dirty="0" err="1"/>
              <a:t>becomes</a:t>
            </a:r>
            <a:r>
              <a:rPr lang="de-DE" dirty="0"/>
              <a:t> illegal and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substances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developed</a:t>
            </a:r>
            <a:r>
              <a:rPr lang="de-DE" dirty="0"/>
              <a:t> and </a:t>
            </a:r>
            <a:r>
              <a:rPr lang="de-DE" dirty="0" err="1"/>
              <a:t>created</a:t>
            </a:r>
            <a:r>
              <a:rPr lang="de-DE" dirty="0"/>
              <a:t>. </a:t>
            </a:r>
            <a:r>
              <a:rPr lang="de-DE" dirty="0" err="1"/>
              <a:t>Creating</a:t>
            </a:r>
            <a:r>
              <a:rPr lang="de-DE" dirty="0"/>
              <a:t> </a:t>
            </a:r>
            <a:r>
              <a:rPr lang="de-DE" dirty="0" err="1"/>
              <a:t>newer</a:t>
            </a:r>
            <a:r>
              <a:rPr lang="de-DE" dirty="0"/>
              <a:t> </a:t>
            </a:r>
            <a:r>
              <a:rPr lang="de-DE" dirty="0" err="1"/>
              <a:t>substances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unknown</a:t>
            </a:r>
            <a:r>
              <a:rPr lang="de-DE" dirty="0"/>
              <a:t> </a:t>
            </a:r>
            <a:r>
              <a:rPr lang="de-DE" dirty="0" err="1"/>
              <a:t>risks</a:t>
            </a:r>
            <a:r>
              <a:rPr lang="de-DE" dirty="0"/>
              <a:t>. </a:t>
            </a:r>
            <a:r>
              <a:rPr lang="de-DE" dirty="0" err="1"/>
              <a:t>Creating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health</a:t>
            </a:r>
            <a:r>
              <a:rPr lang="de-DE" dirty="0"/>
              <a:t> </a:t>
            </a:r>
            <a:r>
              <a:rPr lang="de-DE" dirty="0" err="1"/>
              <a:t>risks</a:t>
            </a:r>
            <a:r>
              <a:rPr lang="de-DE" dirty="0"/>
              <a:t>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7C4D9F-6FFF-BD47-BD08-C3D4C26FEE65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7175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7C4D9F-6FFF-BD47-BD08-C3D4C26FEE65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8249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1">
            <a:extLst>
              <a:ext uri="{FF2B5EF4-FFF2-40B4-BE49-F238E27FC236}">
                <a16:creationId xmlns:a16="http://schemas.microsoft.com/office/drawing/2014/main" id="{4634AF28-939D-F678-63BF-D82246D1C5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063899"/>
            <a:ext cx="10515600" cy="1418889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000">
                <a:solidFill>
                  <a:srgbClr val="32466E"/>
                </a:solidFill>
              </a:defRPr>
            </a:lvl1pPr>
          </a:lstStyle>
          <a:p>
            <a:r>
              <a:rPr lang="de-DE" dirty="0"/>
              <a:t>Das ist der Titel von meinem Vortrag </a:t>
            </a:r>
            <a:br>
              <a:rPr lang="de-DE" dirty="0"/>
            </a:br>
            <a:r>
              <a:rPr lang="de-DE" dirty="0"/>
              <a:t>und hier steht die zweite Zeile</a:t>
            </a:r>
          </a:p>
        </p:txBody>
      </p:sp>
      <p:sp>
        <p:nvSpPr>
          <p:cNvPr id="31" name="Textplatzhalter 3">
            <a:extLst>
              <a:ext uri="{FF2B5EF4-FFF2-40B4-BE49-F238E27FC236}">
                <a16:creationId xmlns:a16="http://schemas.microsoft.com/office/drawing/2014/main" id="{6A343E7D-47FC-3FB5-7D5F-42906B40C521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831849" y="3909103"/>
            <a:ext cx="7976485" cy="1308348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32466E"/>
                </a:solidFill>
              </a:defRPr>
            </a:lvl1pPr>
          </a:lstStyle>
          <a:p>
            <a:r>
              <a:rPr lang="de-DE" dirty="0"/>
              <a:t>Vorname Nachname</a:t>
            </a:r>
          </a:p>
          <a:p>
            <a:r>
              <a:rPr lang="de-DE" dirty="0"/>
              <a:t>Veranstaltungstitel Platzhalter</a:t>
            </a:r>
          </a:p>
        </p:txBody>
      </p:sp>
      <p:cxnSp>
        <p:nvCxnSpPr>
          <p:cNvPr id="56" name="Gerade Verbindung 55">
            <a:extLst>
              <a:ext uri="{FF2B5EF4-FFF2-40B4-BE49-F238E27FC236}">
                <a16:creationId xmlns:a16="http://schemas.microsoft.com/office/drawing/2014/main" id="{DDDD0361-B221-AD6E-49E2-B450F702CC46}"/>
              </a:ext>
            </a:extLst>
          </p:cNvPr>
          <p:cNvCxnSpPr>
            <a:cxnSpLocks/>
          </p:cNvCxnSpPr>
          <p:nvPr userDrawn="1"/>
        </p:nvCxnSpPr>
        <p:spPr>
          <a:xfrm>
            <a:off x="954740" y="3695945"/>
            <a:ext cx="594000" cy="0"/>
          </a:xfrm>
          <a:prstGeom prst="line">
            <a:avLst/>
          </a:prstGeom>
          <a:ln w="47625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7A24CC74-2996-03BE-AC54-6F4B9A1E1146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31849" y="6400222"/>
            <a:ext cx="3008631" cy="321253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32466E"/>
                </a:solidFill>
              </a:defRPr>
            </a:lvl1pPr>
          </a:lstStyle>
          <a:p>
            <a:r>
              <a:rPr lang="de-AT"/>
              <a:t>Datum</a:t>
            </a:r>
          </a:p>
        </p:txBody>
      </p:sp>
      <p:pic>
        <p:nvPicPr>
          <p:cNvPr id="3" name="Grafik 2" descr="Ein Bild, das Farbigkeit, Grafiken, Kreis, Screenshot enthält.&#10;&#10;Automatisch generierte Beschreibung">
            <a:extLst>
              <a:ext uri="{FF2B5EF4-FFF2-40B4-BE49-F238E27FC236}">
                <a16:creationId xmlns:a16="http://schemas.microsoft.com/office/drawing/2014/main" id="{079DFAC6-444C-2EF5-5659-2AB3F738188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40" y="628884"/>
            <a:ext cx="2615025" cy="66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14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_rech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66193DA0-12BA-B281-5815-37E51D87B7BD}"/>
              </a:ext>
            </a:extLst>
          </p:cNvPr>
          <p:cNvCxnSpPr>
            <a:cxnSpLocks/>
          </p:cNvCxnSpPr>
          <p:nvPr userDrawn="1"/>
        </p:nvCxnSpPr>
        <p:spPr>
          <a:xfrm>
            <a:off x="-283716" y="927644"/>
            <a:ext cx="768096" cy="0"/>
          </a:xfrm>
          <a:prstGeom prst="line">
            <a:avLst/>
          </a:prstGeom>
          <a:ln w="47625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el 1">
            <a:extLst>
              <a:ext uri="{FF2B5EF4-FFF2-40B4-BE49-F238E27FC236}">
                <a16:creationId xmlns:a16="http://schemas.microsoft.com/office/drawing/2014/main" id="{98FC5539-E23C-9067-8B80-D6C094731F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3130" y="365768"/>
            <a:ext cx="10645740" cy="112375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400">
                <a:solidFill>
                  <a:srgbClr val="32466E"/>
                </a:solidFill>
              </a:defRPr>
            </a:lvl1pPr>
          </a:lstStyle>
          <a:p>
            <a:r>
              <a:rPr lang="de-DE" dirty="0"/>
              <a:t>Hier steht der Folientitel einzeilig </a:t>
            </a:r>
            <a:br>
              <a:rPr lang="de-DE" dirty="0"/>
            </a:br>
            <a:r>
              <a:rPr lang="de-DE" dirty="0"/>
              <a:t>oder zweizeilig</a:t>
            </a:r>
          </a:p>
        </p:txBody>
      </p:sp>
      <p:sp>
        <p:nvSpPr>
          <p:cNvPr id="30" name="Foliennummernplatzhalter 5">
            <a:extLst>
              <a:ext uri="{FF2B5EF4-FFF2-40B4-BE49-F238E27FC236}">
                <a16:creationId xmlns:a16="http://schemas.microsoft.com/office/drawing/2014/main" id="{4C56EF91-F1EE-07AD-2D0A-C5BF1764CA51}"/>
              </a:ext>
            </a:extLst>
          </p:cNvPr>
          <p:cNvSpPr txBox="1">
            <a:spLocks/>
          </p:cNvSpPr>
          <p:nvPr userDrawn="1"/>
        </p:nvSpPr>
        <p:spPr>
          <a:xfrm>
            <a:off x="10909325" y="6334634"/>
            <a:ext cx="509546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rgbClr val="32466E">
                    <a:alpha val="8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4DDAD29-9C84-4C30-AD8B-6C7813DB0CBB}" type="slidenum">
              <a:rPr lang="de-DE" sz="1000" smtClean="0"/>
              <a:pPr algn="r"/>
              <a:t>‹Nr.›</a:t>
            </a:fld>
            <a:endParaRPr lang="de-DE" sz="1000" dirty="0"/>
          </a:p>
        </p:txBody>
      </p:sp>
      <p:cxnSp>
        <p:nvCxnSpPr>
          <p:cNvPr id="31" name="Gerade Verbindung 30">
            <a:extLst>
              <a:ext uri="{FF2B5EF4-FFF2-40B4-BE49-F238E27FC236}">
                <a16:creationId xmlns:a16="http://schemas.microsoft.com/office/drawing/2014/main" id="{DA60EAE5-AFC3-BC1B-C4D7-5AB5C153DA0E}"/>
              </a:ext>
            </a:extLst>
          </p:cNvPr>
          <p:cNvCxnSpPr>
            <a:cxnSpLocks/>
          </p:cNvCxnSpPr>
          <p:nvPr userDrawn="1"/>
        </p:nvCxnSpPr>
        <p:spPr>
          <a:xfrm>
            <a:off x="773400" y="6192125"/>
            <a:ext cx="10645200" cy="0"/>
          </a:xfrm>
          <a:prstGeom prst="line">
            <a:avLst/>
          </a:prstGeom>
          <a:ln w="9525" cap="rnd">
            <a:solidFill>
              <a:srgbClr val="32466E">
                <a:alpha val="18422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Inhaltsplatzhalter 3">
            <a:extLst>
              <a:ext uri="{FF2B5EF4-FFF2-40B4-BE49-F238E27FC236}">
                <a16:creationId xmlns:a16="http://schemas.microsoft.com/office/drawing/2014/main" id="{F5A87B07-17A8-EF60-460F-27C7B51AAE1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71601" y="1745389"/>
            <a:ext cx="5246399" cy="4304213"/>
          </a:xfrm>
        </p:spPr>
        <p:txBody>
          <a:bodyPr>
            <a:normAutofit/>
          </a:bodyPr>
          <a:lstStyle>
            <a:lvl1pPr marL="0" indent="0">
              <a:buClr>
                <a:srgbClr val="32466E"/>
              </a:buClr>
              <a:buFont typeface="Arial" panose="020B0604020202020204" pitchFamily="34" charset="0"/>
              <a:buNone/>
              <a:defRPr sz="2000"/>
            </a:lvl1pPr>
            <a:lvl2pPr marL="446400" indent="-205200">
              <a:buClr>
                <a:srgbClr val="32466E"/>
              </a:buClr>
              <a:buFont typeface="Symbol" pitchFamily="2" charset="2"/>
              <a:buChar char="-"/>
              <a:defRPr/>
            </a:lvl2pPr>
            <a:lvl3pPr marL="687600" indent="-205200">
              <a:buClr>
                <a:srgbClr val="32466E"/>
              </a:buClr>
              <a:buFont typeface="Symbol" pitchFamily="2" charset="2"/>
              <a:buChar char="-"/>
              <a:defRPr/>
            </a:lvl3pPr>
            <a:lvl4pPr marL="928800" indent="-205200">
              <a:buClr>
                <a:srgbClr val="32466E"/>
              </a:buClr>
              <a:buFont typeface="Symbol" pitchFamily="2" charset="2"/>
              <a:buChar char="-"/>
              <a:defRPr/>
            </a:lvl4pPr>
            <a:lvl5pPr marL="2057400" indent="-228600">
              <a:buClr>
                <a:srgbClr val="32466E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 dirty="0"/>
              <a:t>Bild einfügen:</a:t>
            </a:r>
          </a:p>
          <a:p>
            <a:pPr lvl="0"/>
            <a:r>
              <a:rPr lang="de-DE" dirty="0"/>
              <a:t>Formoptionen &gt; Füllung &gt; Bild- oder Texturfüllung &gt; Bildquelle &gt; Einfügen …</a:t>
            </a:r>
            <a:br>
              <a:rPr lang="de-DE" dirty="0"/>
            </a:br>
            <a:endParaRPr lang="de-D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2466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Bild in Form einpassen: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2466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Bildformat &gt; Zuschneiden &gt; Ausfüllen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2466E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de-DE" dirty="0"/>
          </a:p>
        </p:txBody>
      </p:sp>
      <p:sp>
        <p:nvSpPr>
          <p:cNvPr id="43" name="Textplatzhalter 10">
            <a:extLst>
              <a:ext uri="{FF2B5EF4-FFF2-40B4-BE49-F238E27FC236}">
                <a16:creationId xmlns:a16="http://schemas.microsoft.com/office/drawing/2014/main" id="{521D8946-1ACC-C094-5097-7F6359AC87B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25861" y="5578422"/>
            <a:ext cx="3092739" cy="175372"/>
          </a:xfrm>
        </p:spPr>
        <p:txBody>
          <a:bodyPr anchor="t">
            <a:noAutofit/>
          </a:bodyPr>
          <a:lstStyle>
            <a:lvl1pPr marL="0" indent="0" algn="r">
              <a:buFontTx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r">
              <a:buFontTx/>
              <a:buNone/>
              <a:defRPr sz="1200"/>
            </a:lvl2pPr>
            <a:lvl3pPr marL="914400" indent="0" algn="r">
              <a:buFontTx/>
              <a:buNone/>
              <a:defRPr sz="1200"/>
            </a:lvl3pPr>
            <a:lvl4pPr marL="1371600" indent="0" algn="r">
              <a:buFontTx/>
              <a:buNone/>
              <a:defRPr sz="1200"/>
            </a:lvl4pPr>
            <a:lvl5pPr marL="1828800" indent="0" algn="r">
              <a:buFontTx/>
              <a:buNone/>
              <a:defRPr sz="1200"/>
            </a:lvl5pPr>
          </a:lstStyle>
          <a:p>
            <a:pPr lvl="0"/>
            <a:r>
              <a:rPr lang="de-DE" dirty="0"/>
              <a:t>© </a:t>
            </a:r>
            <a:r>
              <a:rPr lang="de-DE" dirty="0" err="1"/>
              <a:t>Fotocredit</a:t>
            </a:r>
            <a:r>
              <a:rPr lang="de-DE" dirty="0"/>
              <a:t> bzw. Quelle für Grafik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76D89D5-F0F6-7E05-BC3E-1382A7B0E0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1062" y="6367968"/>
            <a:ext cx="1180971" cy="298782"/>
          </a:xfrm>
          <a:prstGeom prst="rect">
            <a:avLst/>
          </a:prstGeom>
        </p:spPr>
      </p:pic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34893D54-8041-0019-CE77-ED17B8642C8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07635" y="1745396"/>
            <a:ext cx="5884364" cy="3797657"/>
          </a:xfrm>
          <a:custGeom>
            <a:avLst/>
            <a:gdLst>
              <a:gd name="connsiteX0" fmla="*/ 1898815 w 5884364"/>
              <a:gd name="connsiteY0" fmla="*/ 0 h 3797657"/>
              <a:gd name="connsiteX1" fmla="*/ 5884364 w 5884364"/>
              <a:gd name="connsiteY1" fmla="*/ 0 h 3797657"/>
              <a:gd name="connsiteX2" fmla="*/ 5884364 w 5884364"/>
              <a:gd name="connsiteY2" fmla="*/ 3797656 h 3797657"/>
              <a:gd name="connsiteX3" fmla="*/ 1898834 w 5884364"/>
              <a:gd name="connsiteY3" fmla="*/ 3797656 h 3797657"/>
              <a:gd name="connsiteX4" fmla="*/ 1898815 w 5884364"/>
              <a:gd name="connsiteY4" fmla="*/ 3797657 h 3797657"/>
              <a:gd name="connsiteX5" fmla="*/ 0 w 5884364"/>
              <a:gd name="connsiteY5" fmla="*/ 1898842 h 3797657"/>
              <a:gd name="connsiteX6" fmla="*/ 1898815 w 5884364"/>
              <a:gd name="connsiteY6" fmla="*/ 27 h 379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4364" h="3797657">
                <a:moveTo>
                  <a:pt x="1898815" y="0"/>
                </a:moveTo>
                <a:lnTo>
                  <a:pt x="5884364" y="0"/>
                </a:lnTo>
                <a:lnTo>
                  <a:pt x="5884364" y="3797656"/>
                </a:lnTo>
                <a:lnTo>
                  <a:pt x="1898834" y="3797656"/>
                </a:lnTo>
                <a:lnTo>
                  <a:pt x="1898815" y="3797657"/>
                </a:lnTo>
                <a:cubicBezTo>
                  <a:pt x="850128" y="3797657"/>
                  <a:pt x="0" y="2947529"/>
                  <a:pt x="0" y="1898842"/>
                </a:cubicBezTo>
                <a:cubicBezTo>
                  <a:pt x="0" y="850155"/>
                  <a:pt x="850128" y="27"/>
                  <a:pt x="1898815" y="2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85234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Pers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348089D2-DB7C-E327-F64A-6B197857EBD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71600" y="1745389"/>
            <a:ext cx="2363027" cy="3150702"/>
          </a:xfrm>
          <a:prstGeom prst="roundRect">
            <a:avLst>
              <a:gd name="adj" fmla="val 4980"/>
            </a:avLst>
          </a:prstGeom>
          <a:solidFill>
            <a:schemeClr val="bg2">
              <a:lumMod val="90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7EDA9AD8-5A1F-FA09-3834-0A288BB7E1EA}"/>
              </a:ext>
            </a:extLst>
          </p:cNvPr>
          <p:cNvCxnSpPr>
            <a:cxnSpLocks/>
          </p:cNvCxnSpPr>
          <p:nvPr userDrawn="1"/>
        </p:nvCxnSpPr>
        <p:spPr>
          <a:xfrm>
            <a:off x="-283716" y="927644"/>
            <a:ext cx="768096" cy="0"/>
          </a:xfrm>
          <a:prstGeom prst="line">
            <a:avLst/>
          </a:prstGeom>
          <a:ln w="47625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el 1">
            <a:extLst>
              <a:ext uri="{FF2B5EF4-FFF2-40B4-BE49-F238E27FC236}">
                <a16:creationId xmlns:a16="http://schemas.microsoft.com/office/drawing/2014/main" id="{FF886A33-C272-EDC7-10A9-3ED130564E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3130" y="365768"/>
            <a:ext cx="10645740" cy="112375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400">
                <a:solidFill>
                  <a:srgbClr val="32466E"/>
                </a:solidFill>
              </a:defRPr>
            </a:lvl1pPr>
          </a:lstStyle>
          <a:p>
            <a:r>
              <a:rPr lang="de-DE" dirty="0"/>
              <a:t>Hier steht der Folientitel einzeilig </a:t>
            </a:r>
            <a:br>
              <a:rPr lang="de-DE" dirty="0"/>
            </a:br>
            <a:r>
              <a:rPr lang="de-DE" dirty="0"/>
              <a:t>oder zweizeilig</a:t>
            </a: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C8AF675C-F54E-6500-FF8F-315A2B6F1E3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426106" y="1745389"/>
            <a:ext cx="7994294" cy="4304213"/>
          </a:xfrm>
        </p:spPr>
        <p:txBody>
          <a:bodyPr/>
          <a:lstStyle>
            <a:lvl1pPr marL="0" indent="0">
              <a:buClr>
                <a:srgbClr val="32466E"/>
              </a:buClr>
              <a:buFont typeface="Arial" panose="020B0604020202020204" pitchFamily="34" charset="0"/>
              <a:buNone/>
              <a:defRPr/>
            </a:lvl1pPr>
            <a:lvl2pPr marL="446400" indent="-205200">
              <a:buClr>
                <a:srgbClr val="32466E"/>
              </a:buClr>
              <a:buFont typeface="Symbol" pitchFamily="2" charset="2"/>
              <a:buChar char="-"/>
              <a:defRPr/>
            </a:lvl2pPr>
            <a:lvl3pPr marL="687600" indent="-205200">
              <a:buClr>
                <a:srgbClr val="32466E"/>
              </a:buClr>
              <a:buFont typeface="Symbol" pitchFamily="2" charset="2"/>
              <a:buChar char="-"/>
              <a:defRPr/>
            </a:lvl3pPr>
            <a:lvl4pPr marL="928800" indent="-205200">
              <a:buClr>
                <a:srgbClr val="32466E"/>
              </a:buClr>
              <a:buFont typeface="Symbol" pitchFamily="2" charset="2"/>
              <a:buChar char="-"/>
              <a:defRPr/>
            </a:lvl4pPr>
            <a:lvl5pPr marL="2057400" indent="-228600">
              <a:buClr>
                <a:srgbClr val="32466E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 dirty="0"/>
              <a:t>Bild einfügen:</a:t>
            </a:r>
          </a:p>
          <a:p>
            <a:pPr lvl="0"/>
            <a:r>
              <a:rPr lang="de-DE" dirty="0"/>
              <a:t>Formoptionen &gt; Füllung &gt; Bild- oder Texturfüllung &gt; Bildquelle &gt; Einfügen …</a:t>
            </a:r>
            <a:br>
              <a:rPr lang="de-DE" dirty="0"/>
            </a:br>
            <a:endParaRPr lang="de-D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2466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Bild in Form einpassen: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2466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Bildformat &gt; Zuschneiden &gt; Ausfüllen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2466E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339B385F-E4B8-B4F8-7E41-A1899E38DDB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 rot="16200000">
            <a:off x="-971702" y="3262036"/>
            <a:ext cx="3092739" cy="175372"/>
          </a:xfrm>
        </p:spPr>
        <p:txBody>
          <a:bodyPr anchor="t">
            <a:noAutofit/>
          </a:bodyPr>
          <a:lstStyle>
            <a:lvl1pPr marL="0" indent="0" algn="l">
              <a:buFontTx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r">
              <a:buFontTx/>
              <a:buNone/>
              <a:defRPr sz="1200"/>
            </a:lvl2pPr>
            <a:lvl3pPr marL="914400" indent="0" algn="r">
              <a:buFontTx/>
              <a:buNone/>
              <a:defRPr sz="1200"/>
            </a:lvl3pPr>
            <a:lvl4pPr marL="1371600" indent="0" algn="r">
              <a:buFontTx/>
              <a:buNone/>
              <a:defRPr sz="1200"/>
            </a:lvl4pPr>
            <a:lvl5pPr marL="1828800" indent="0" algn="r">
              <a:buFontTx/>
              <a:buNone/>
              <a:defRPr sz="1200"/>
            </a:lvl5pPr>
          </a:lstStyle>
          <a:p>
            <a:pPr lvl="0"/>
            <a:r>
              <a:rPr lang="de-DE" dirty="0"/>
              <a:t>© </a:t>
            </a:r>
            <a:r>
              <a:rPr lang="de-DE" dirty="0" err="1"/>
              <a:t>Fotocredit</a:t>
            </a:r>
            <a:r>
              <a:rPr lang="de-DE" dirty="0"/>
              <a:t> bzw. Quelle für Grafik</a:t>
            </a:r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447B3746-9024-D98F-6E3E-4E8CCC3C00D4}"/>
              </a:ext>
            </a:extLst>
          </p:cNvPr>
          <p:cNvSpPr txBox="1">
            <a:spLocks/>
          </p:cNvSpPr>
          <p:nvPr userDrawn="1"/>
        </p:nvSpPr>
        <p:spPr>
          <a:xfrm>
            <a:off x="10909325" y="6334634"/>
            <a:ext cx="509546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rgbClr val="32466E">
                    <a:alpha val="8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4DDAD29-9C84-4C30-AD8B-6C7813DB0CBB}" type="slidenum">
              <a:rPr lang="de-DE" sz="1000" smtClean="0"/>
              <a:pPr algn="r"/>
              <a:t>‹Nr.›</a:t>
            </a:fld>
            <a:endParaRPr lang="de-DE" sz="1000" dirty="0"/>
          </a:p>
        </p:txBody>
      </p: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CBE0FE50-502E-DF68-4140-8E694D042B79}"/>
              </a:ext>
            </a:extLst>
          </p:cNvPr>
          <p:cNvCxnSpPr>
            <a:cxnSpLocks/>
          </p:cNvCxnSpPr>
          <p:nvPr userDrawn="1"/>
        </p:nvCxnSpPr>
        <p:spPr>
          <a:xfrm>
            <a:off x="773400" y="6192125"/>
            <a:ext cx="10645200" cy="0"/>
          </a:xfrm>
          <a:prstGeom prst="line">
            <a:avLst/>
          </a:prstGeom>
          <a:ln w="9525" cap="rnd">
            <a:solidFill>
              <a:srgbClr val="32466E">
                <a:alpha val="18422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032808FE-F6DF-0811-F5A6-DB6F85ECEF2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1062" y="6367968"/>
            <a:ext cx="1180971" cy="29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32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 mit Fußzei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144A7A6-0CEB-F976-F0BE-78A6454A1F9B}"/>
              </a:ext>
            </a:extLst>
          </p:cNvPr>
          <p:cNvSpPr txBox="1">
            <a:spLocks/>
          </p:cNvSpPr>
          <p:nvPr userDrawn="1"/>
        </p:nvSpPr>
        <p:spPr>
          <a:xfrm>
            <a:off x="10909325" y="6334634"/>
            <a:ext cx="509546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rgbClr val="32466E">
                    <a:alpha val="8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4DDAD29-9C84-4C30-AD8B-6C7813DB0CBB}" type="slidenum">
              <a:rPr lang="de-DE" sz="1000" smtClean="0"/>
              <a:pPr algn="r"/>
              <a:t>‹Nr.›</a:t>
            </a:fld>
            <a:endParaRPr lang="de-DE" sz="1000" dirty="0"/>
          </a:p>
        </p:txBody>
      </p: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2E2BE1DC-53E2-F380-9AFC-25CAA5B52018}"/>
              </a:ext>
            </a:extLst>
          </p:cNvPr>
          <p:cNvCxnSpPr>
            <a:cxnSpLocks/>
          </p:cNvCxnSpPr>
          <p:nvPr userDrawn="1"/>
        </p:nvCxnSpPr>
        <p:spPr>
          <a:xfrm>
            <a:off x="773400" y="6192125"/>
            <a:ext cx="10645200" cy="0"/>
          </a:xfrm>
          <a:prstGeom prst="line">
            <a:avLst/>
          </a:prstGeom>
          <a:ln w="9525" cap="rnd">
            <a:solidFill>
              <a:srgbClr val="32466E">
                <a:alpha val="18422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6D573BB1-27C8-930A-7AC6-0B0B69139B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1062" y="6367968"/>
            <a:ext cx="1180971" cy="29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96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876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1-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624418" y="1268413"/>
            <a:ext cx="10943167" cy="0"/>
          </a:xfrm>
          <a:prstGeom prst="line">
            <a:avLst/>
          </a:prstGeom>
          <a:ln w="12700" cap="flat" cmpd="sng" algn="ctr">
            <a:solidFill>
              <a:schemeClr val="tx1">
                <a:lumMod val="75000"/>
                <a:lumOff val="25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82092"/>
            <a:ext cx="10972800" cy="41466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771AE-51F2-42CB-BE4E-D1B9167201F0}" type="datetimeFigureOut">
              <a:rPr lang="de-DE"/>
              <a:pPr>
                <a:defRPr/>
              </a:pPr>
              <a:t>12.11.2024</a:t>
            </a:fld>
            <a:endParaRPr lang="de-AT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9F2F1-A2B9-4D13-93B6-32F19727D589}" type="slidenum">
              <a:rPr lang="de-AT"/>
              <a:pPr>
                <a:defRPr/>
              </a:pPr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524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212E44-2E77-00DD-F6C2-81C6C1A4F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iagrammplatzhalter 2">
            <a:extLst>
              <a:ext uri="{FF2B5EF4-FFF2-40B4-BE49-F238E27FC236}">
                <a16:creationId xmlns:a16="http://schemas.microsoft.com/office/drawing/2014/main" id="{C4F06030-CEA9-FCD4-0FEE-2C017EF7AAA3}"/>
              </a:ext>
            </a:extLst>
          </p:cNvPr>
          <p:cNvSpPr>
            <a:spLocks noGrp="1"/>
          </p:cNvSpPr>
          <p:nvPr>
            <p:ph type="cha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9069999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_dunkel">
    <p:bg>
      <p:bgPr>
        <a:solidFill>
          <a:srgbClr val="3246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Screenshot, Schwarz, Dunkelheit, Schwarzweiß enthält.&#10;&#10;Automatisch generierte Beschreibung">
            <a:extLst>
              <a:ext uri="{FF2B5EF4-FFF2-40B4-BE49-F238E27FC236}">
                <a16:creationId xmlns:a16="http://schemas.microsoft.com/office/drawing/2014/main" id="{7FB60C9D-80A4-DE2B-21BE-CE66BAC659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Titel 1">
            <a:extLst>
              <a:ext uri="{FF2B5EF4-FFF2-40B4-BE49-F238E27FC236}">
                <a16:creationId xmlns:a16="http://schemas.microsoft.com/office/drawing/2014/main" id="{4634AF28-939D-F678-63BF-D82246D1C5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063899"/>
            <a:ext cx="10515600" cy="1418889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Das ist der Titel von meinem Vortrag </a:t>
            </a:r>
            <a:br>
              <a:rPr lang="de-DE" dirty="0"/>
            </a:br>
            <a:r>
              <a:rPr lang="de-DE" dirty="0"/>
              <a:t>und hier steht die zweite Zeile</a:t>
            </a:r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7A24CC74-2996-03BE-AC54-6F4B9A1E1146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31849" y="6400222"/>
            <a:ext cx="3008631" cy="321253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fld id="{BB86D9A8-5864-6745-962C-2BA838300CA3}" type="datetime4">
              <a:rPr lang="de-AT" smtClean="0"/>
              <a:t>29. Juli 2024</a:t>
            </a:fld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53E2253-552E-8DDC-D80B-B07FA9FDD61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5374" y="634200"/>
            <a:ext cx="2598352" cy="648000"/>
          </a:xfrm>
          <a:prstGeom prst="rect">
            <a:avLst/>
          </a:prstGeom>
        </p:spPr>
      </p:pic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9B7B6299-DB2A-8591-A01D-8E19334E7CF6}"/>
              </a:ext>
            </a:extLst>
          </p:cNvPr>
          <p:cNvCxnSpPr>
            <a:cxnSpLocks/>
          </p:cNvCxnSpPr>
          <p:nvPr userDrawn="1"/>
        </p:nvCxnSpPr>
        <p:spPr>
          <a:xfrm>
            <a:off x="954740" y="3695945"/>
            <a:ext cx="594000" cy="0"/>
          </a:xfrm>
          <a:prstGeom prst="line">
            <a:avLst/>
          </a:prstGeom>
          <a:ln w="47625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07212AE-6F19-C07D-536E-F2E82116C3BD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831849" y="3909103"/>
            <a:ext cx="7976485" cy="1308348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Vorname Nachname</a:t>
            </a:r>
          </a:p>
          <a:p>
            <a:r>
              <a:rPr lang="de-DE" dirty="0"/>
              <a:t>Veranstaltungstitel Platzhalter</a:t>
            </a:r>
          </a:p>
        </p:txBody>
      </p:sp>
    </p:spTree>
    <p:extLst>
      <p:ext uri="{BB962C8B-B14F-4D97-AF65-F5344CB8AC3E}">
        <p14:creationId xmlns:p14="http://schemas.microsoft.com/office/powerpoint/2010/main" val="46639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EE8E335-C29C-E5A9-1FD4-3805D8DE81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3130" y="365768"/>
            <a:ext cx="10645740" cy="112375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400">
                <a:solidFill>
                  <a:srgbClr val="32466E"/>
                </a:solidFill>
              </a:defRPr>
            </a:lvl1pPr>
          </a:lstStyle>
          <a:p>
            <a:r>
              <a:rPr lang="de-DE" dirty="0"/>
              <a:t>Agenda</a:t>
            </a: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6A0792B4-63F5-D296-3ED9-44E1CF3F4C30}"/>
              </a:ext>
            </a:extLst>
          </p:cNvPr>
          <p:cNvCxnSpPr/>
          <p:nvPr userDrawn="1"/>
        </p:nvCxnSpPr>
        <p:spPr>
          <a:xfrm>
            <a:off x="-283716" y="927644"/>
            <a:ext cx="768096" cy="0"/>
          </a:xfrm>
          <a:prstGeom prst="line">
            <a:avLst/>
          </a:prstGeom>
          <a:ln w="47625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4EB5FDA1-80AF-22D2-CB4B-8568A1D79F98}"/>
              </a:ext>
            </a:extLst>
          </p:cNvPr>
          <p:cNvSpPr txBox="1">
            <a:spLocks/>
          </p:cNvSpPr>
          <p:nvPr userDrawn="1"/>
        </p:nvSpPr>
        <p:spPr>
          <a:xfrm>
            <a:off x="10909325" y="6334634"/>
            <a:ext cx="509546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rgbClr val="32466E">
                    <a:alpha val="8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4DDAD29-9C84-4C30-AD8B-6C7813DB0CBB}" type="slidenum">
              <a:rPr lang="de-DE" sz="1000" smtClean="0"/>
              <a:pPr algn="r"/>
              <a:t>‹Nr.›</a:t>
            </a:fld>
            <a:endParaRPr lang="de-DE" sz="1000" dirty="0"/>
          </a:p>
        </p:txBody>
      </p: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FF6CAA43-BD3C-26B5-9732-27A2650F918E}"/>
              </a:ext>
            </a:extLst>
          </p:cNvPr>
          <p:cNvCxnSpPr>
            <a:cxnSpLocks/>
          </p:cNvCxnSpPr>
          <p:nvPr userDrawn="1"/>
        </p:nvCxnSpPr>
        <p:spPr>
          <a:xfrm>
            <a:off x="773400" y="6192125"/>
            <a:ext cx="10645200" cy="0"/>
          </a:xfrm>
          <a:prstGeom prst="line">
            <a:avLst/>
          </a:prstGeom>
          <a:ln w="9525" cap="rnd">
            <a:solidFill>
              <a:srgbClr val="32466E">
                <a:alpha val="18422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>
            <a:extLst>
              <a:ext uri="{FF2B5EF4-FFF2-40B4-BE49-F238E27FC236}">
                <a16:creationId xmlns:a16="http://schemas.microsoft.com/office/drawing/2014/main" id="{CF429A0E-DA36-7807-7007-CDED2825DD4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1062" y="6367968"/>
            <a:ext cx="1180971" cy="298782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C6813A-C688-EA29-B8EC-1C0DEED0F0B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3130" y="1632028"/>
            <a:ext cx="10645200" cy="4417589"/>
          </a:xfrm>
        </p:spPr>
        <p:txBody>
          <a:bodyPr>
            <a:normAutofit/>
          </a:bodyPr>
          <a:lstStyle>
            <a:lvl1pPr marL="365125" indent="-365125">
              <a:buClr>
                <a:srgbClr val="32466E"/>
              </a:buClr>
              <a:buFont typeface="+mj-lt"/>
              <a:buAutoNum type="arabicPeriod"/>
              <a:tabLst/>
              <a:defRPr sz="2400"/>
            </a:lvl1pPr>
            <a:lvl2pPr marL="719138" indent="-358775">
              <a:buClr>
                <a:srgbClr val="32466E"/>
              </a:buClr>
              <a:buFont typeface="+mj-lt"/>
              <a:buAutoNum type="arabicPeriod"/>
              <a:tabLst/>
              <a:defRPr sz="2000"/>
            </a:lvl2pPr>
            <a:lvl3pPr marL="825300" indent="-342900">
              <a:buClr>
                <a:srgbClr val="32466E"/>
              </a:buClr>
              <a:buFont typeface="+mj-lt"/>
              <a:buAutoNum type="arabicPeriod"/>
              <a:defRPr sz="1600"/>
            </a:lvl3pPr>
            <a:lvl4pPr marL="1066500" indent="-342900">
              <a:buClr>
                <a:srgbClr val="32466E"/>
              </a:buClr>
              <a:buFont typeface="+mj-lt"/>
              <a:buAutoNum type="arabicPeriod"/>
              <a:defRPr sz="1400"/>
            </a:lvl4pPr>
            <a:lvl5pPr marL="2057400" indent="-228600">
              <a:buClr>
                <a:srgbClr val="32466E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de-DE" dirty="0"/>
              <a:t>Begrüßung </a:t>
            </a:r>
          </a:p>
          <a:p>
            <a:pPr lvl="1"/>
            <a:r>
              <a:rPr lang="de-DE" dirty="0"/>
              <a:t>Zweite Ebene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761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el 1">
            <a:extLst>
              <a:ext uri="{FF2B5EF4-FFF2-40B4-BE49-F238E27FC236}">
                <a16:creationId xmlns:a16="http://schemas.microsoft.com/office/drawing/2014/main" id="{0D0D41C7-AAB9-EECF-16F4-E3B13045D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063899"/>
            <a:ext cx="10515600" cy="1418889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000">
                <a:solidFill>
                  <a:srgbClr val="32466E"/>
                </a:solidFill>
              </a:defRPr>
            </a:lvl1pPr>
          </a:lstStyle>
          <a:p>
            <a:r>
              <a:rPr lang="de-DE" dirty="0"/>
              <a:t>Zwischentitel einzeilig oder</a:t>
            </a:r>
            <a:br>
              <a:rPr lang="de-DE" dirty="0"/>
            </a:br>
            <a:r>
              <a:rPr lang="de-DE" dirty="0"/>
              <a:t>zweizeilig</a:t>
            </a:r>
          </a:p>
        </p:txBody>
      </p:sp>
      <p:cxnSp>
        <p:nvCxnSpPr>
          <p:cNvPr id="2" name="Gerade Verbindung 1">
            <a:extLst>
              <a:ext uri="{FF2B5EF4-FFF2-40B4-BE49-F238E27FC236}">
                <a16:creationId xmlns:a16="http://schemas.microsoft.com/office/drawing/2014/main" id="{A58B153D-F0BF-1EB7-259D-EB1012962E6E}"/>
              </a:ext>
            </a:extLst>
          </p:cNvPr>
          <p:cNvCxnSpPr>
            <a:cxnSpLocks/>
          </p:cNvCxnSpPr>
          <p:nvPr userDrawn="1"/>
        </p:nvCxnSpPr>
        <p:spPr>
          <a:xfrm>
            <a:off x="954740" y="3695945"/>
            <a:ext cx="594000" cy="0"/>
          </a:xfrm>
          <a:prstGeom prst="line">
            <a:avLst/>
          </a:prstGeom>
          <a:ln w="47625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5560BA5-8508-8BA3-94D4-1CCF5FEC1136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831849" y="3909103"/>
            <a:ext cx="7976485" cy="1308348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32466E"/>
                </a:solidFill>
              </a:defRPr>
            </a:lvl1pPr>
          </a:lstStyle>
          <a:p>
            <a:r>
              <a:rPr lang="de-AT" dirty="0"/>
              <a:t>Hier ist Platz für einen Untertitel einzeilig</a:t>
            </a: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E3678EE-9159-370E-E044-D95E25F545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1062" y="6367968"/>
            <a:ext cx="1180971" cy="29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7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_dunkel">
    <p:bg>
      <p:bgPr>
        <a:solidFill>
          <a:srgbClr val="3246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Screenshot, Schwarz, Dunkelheit, Schwarzweiß enthält.&#10;&#10;Automatisch generierte Beschreibung">
            <a:extLst>
              <a:ext uri="{FF2B5EF4-FFF2-40B4-BE49-F238E27FC236}">
                <a16:creationId xmlns:a16="http://schemas.microsoft.com/office/drawing/2014/main" id="{52CD1BC3-7244-5C40-212C-C2B1996278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EC32A6FE-DF93-FB1C-07B4-07949AD2650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0560" y="6373764"/>
            <a:ext cx="1160684" cy="289465"/>
          </a:xfrm>
          <a:prstGeom prst="rect">
            <a:avLst/>
          </a:prstGeom>
        </p:spPr>
      </p:pic>
      <p:sp>
        <p:nvSpPr>
          <p:cNvPr id="26" name="Titel 1">
            <a:extLst>
              <a:ext uri="{FF2B5EF4-FFF2-40B4-BE49-F238E27FC236}">
                <a16:creationId xmlns:a16="http://schemas.microsoft.com/office/drawing/2014/main" id="{0D0D41C7-AAB9-EECF-16F4-E3B13045D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063899"/>
            <a:ext cx="10515600" cy="1418889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Zwischentitel einzeilig oder</a:t>
            </a:r>
            <a:br>
              <a:rPr lang="de-DE" dirty="0"/>
            </a:br>
            <a:r>
              <a:rPr lang="de-DE" dirty="0"/>
              <a:t>zweizeilig</a:t>
            </a:r>
          </a:p>
        </p:txBody>
      </p:sp>
      <p:cxnSp>
        <p:nvCxnSpPr>
          <p:cNvPr id="2" name="Gerade Verbindung 1">
            <a:extLst>
              <a:ext uri="{FF2B5EF4-FFF2-40B4-BE49-F238E27FC236}">
                <a16:creationId xmlns:a16="http://schemas.microsoft.com/office/drawing/2014/main" id="{B4645E73-E151-4201-319A-1F95EB1E5164}"/>
              </a:ext>
            </a:extLst>
          </p:cNvPr>
          <p:cNvCxnSpPr>
            <a:cxnSpLocks/>
          </p:cNvCxnSpPr>
          <p:nvPr userDrawn="1"/>
        </p:nvCxnSpPr>
        <p:spPr>
          <a:xfrm>
            <a:off x="954740" y="3695945"/>
            <a:ext cx="594000" cy="0"/>
          </a:xfrm>
          <a:prstGeom prst="line">
            <a:avLst/>
          </a:prstGeom>
          <a:ln w="47625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platzhalter 3">
            <a:extLst>
              <a:ext uri="{FF2B5EF4-FFF2-40B4-BE49-F238E27FC236}">
                <a16:creationId xmlns:a16="http://schemas.microsoft.com/office/drawing/2014/main" id="{9E92D966-13C3-BCDA-569D-BF40329E645C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831849" y="3909103"/>
            <a:ext cx="7976485" cy="1308348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de-AT" dirty="0"/>
              <a:t>Hier ist Platz für einen Untertitel einzeilig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800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635575-A46F-023F-6FCE-5130B8303A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3130" y="365768"/>
            <a:ext cx="10645740" cy="112375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400">
                <a:solidFill>
                  <a:srgbClr val="32466E"/>
                </a:solidFill>
              </a:defRPr>
            </a:lvl1pPr>
          </a:lstStyle>
          <a:p>
            <a:r>
              <a:rPr lang="de-DE" dirty="0"/>
              <a:t>Hier steht der Folientitel einzeilig </a:t>
            </a:r>
            <a:br>
              <a:rPr lang="de-DE" dirty="0"/>
            </a:br>
            <a:r>
              <a:rPr lang="de-DE" dirty="0"/>
              <a:t>oder zweizeilig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CED5DF-4C64-B6B2-1632-E779ACFA61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3130" y="1632028"/>
            <a:ext cx="10645200" cy="4417589"/>
          </a:xfrm>
        </p:spPr>
        <p:txBody>
          <a:bodyPr>
            <a:normAutofit/>
          </a:bodyPr>
          <a:lstStyle>
            <a:lvl1pPr marL="228600" indent="-195263">
              <a:buClr>
                <a:srgbClr val="32466E"/>
              </a:buClr>
              <a:buFont typeface="Arial" panose="020B0604020202020204" pitchFamily="34" charset="0"/>
              <a:buChar char="•"/>
              <a:tabLst/>
              <a:defRPr sz="2000"/>
            </a:lvl1pPr>
            <a:lvl2pPr marL="446088" indent="-195263">
              <a:buClr>
                <a:srgbClr val="32466E"/>
              </a:buClr>
              <a:buFont typeface="Symbol" pitchFamily="2" charset="2"/>
              <a:buChar char="-"/>
              <a:tabLst/>
              <a:defRPr sz="1800"/>
            </a:lvl2pPr>
            <a:lvl3pPr marL="687388" indent="-204788">
              <a:buClr>
                <a:srgbClr val="32466E"/>
              </a:buClr>
              <a:buFont typeface="Symbol" pitchFamily="2" charset="2"/>
              <a:buChar char="-"/>
              <a:tabLst/>
              <a:defRPr sz="1600"/>
            </a:lvl3pPr>
            <a:lvl4pPr marL="928688" indent="-204788">
              <a:buClr>
                <a:srgbClr val="32466E"/>
              </a:buClr>
              <a:buFont typeface="Symbol" pitchFamily="2" charset="2"/>
              <a:buChar char="-"/>
              <a:tabLst/>
              <a:defRPr sz="1400"/>
            </a:lvl4pPr>
            <a:lvl5pPr marL="2057400" indent="-228600">
              <a:buClr>
                <a:srgbClr val="32466E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cxnSp>
        <p:nvCxnSpPr>
          <p:cNvPr id="30" name="Gerade Verbindung 29">
            <a:extLst>
              <a:ext uri="{FF2B5EF4-FFF2-40B4-BE49-F238E27FC236}">
                <a16:creationId xmlns:a16="http://schemas.microsoft.com/office/drawing/2014/main" id="{5E5A9D79-9BD2-BAEA-C843-DF5ED54169EF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-283716" y="927644"/>
            <a:ext cx="768096" cy="0"/>
          </a:xfrm>
          <a:prstGeom prst="line">
            <a:avLst/>
          </a:prstGeom>
          <a:ln w="47625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2083E504-F764-1373-92B0-D184A7DE9D47}"/>
              </a:ext>
            </a:extLst>
          </p:cNvPr>
          <p:cNvSpPr txBox="1">
            <a:spLocks/>
          </p:cNvSpPr>
          <p:nvPr userDrawn="1"/>
        </p:nvSpPr>
        <p:spPr>
          <a:xfrm>
            <a:off x="10909325" y="6334634"/>
            <a:ext cx="509546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rgbClr val="32466E">
                    <a:alpha val="8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4DDAD29-9C84-4C30-AD8B-6C7813DB0CBB}" type="slidenum">
              <a:rPr lang="de-DE" sz="1000" smtClean="0"/>
              <a:pPr algn="r"/>
              <a:t>‹Nr.›</a:t>
            </a:fld>
            <a:endParaRPr lang="de-DE" sz="1000" dirty="0"/>
          </a:p>
        </p:txBody>
      </p: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E39BC4D4-7ED8-2A0E-C185-9CB02952AD9A}"/>
              </a:ext>
            </a:extLst>
          </p:cNvPr>
          <p:cNvCxnSpPr>
            <a:cxnSpLocks/>
          </p:cNvCxnSpPr>
          <p:nvPr userDrawn="1"/>
        </p:nvCxnSpPr>
        <p:spPr>
          <a:xfrm>
            <a:off x="773400" y="6192125"/>
            <a:ext cx="10645200" cy="0"/>
          </a:xfrm>
          <a:prstGeom prst="line">
            <a:avLst/>
          </a:prstGeom>
          <a:ln w="9525" cap="rnd">
            <a:solidFill>
              <a:srgbClr val="32466E">
                <a:alpha val="18422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id="{5F0FEA12-9874-A2F6-CFA6-B7E379ACD86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1062" y="6367968"/>
            <a:ext cx="1180971" cy="29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993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939A8E-8A2F-4B4B-3EB2-46174A7CB6E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73130" y="1630800"/>
            <a:ext cx="5244871" cy="4417200"/>
          </a:xfrm>
        </p:spPr>
        <p:txBody>
          <a:bodyPr/>
          <a:lstStyle>
            <a:lvl1pPr marL="0" indent="-205200">
              <a:buClr>
                <a:srgbClr val="32466E"/>
              </a:buClr>
              <a:buFont typeface="Arial" panose="020B0604020202020204" pitchFamily="34" charset="0"/>
              <a:buChar char="•"/>
              <a:defRPr/>
            </a:lvl1pPr>
            <a:lvl2pPr marL="446400" indent="-205200">
              <a:buClr>
                <a:srgbClr val="32466E"/>
              </a:buClr>
              <a:buFont typeface="Symbol" pitchFamily="2" charset="2"/>
              <a:buChar char="-"/>
              <a:defRPr/>
            </a:lvl2pPr>
            <a:lvl3pPr marL="687600" indent="-205200">
              <a:buClr>
                <a:srgbClr val="32466E"/>
              </a:buClr>
              <a:buFont typeface="Symbol" pitchFamily="2" charset="2"/>
              <a:buChar char="-"/>
              <a:defRPr/>
            </a:lvl3pPr>
            <a:lvl4pPr marL="928800" indent="-205200">
              <a:buClr>
                <a:srgbClr val="32466E"/>
              </a:buClr>
              <a:buFont typeface="Symbol" pitchFamily="2" charset="2"/>
              <a:buChar char="-"/>
              <a:defRPr/>
            </a:lvl4pPr>
            <a:lvl5pPr marL="2114550" indent="-285750">
              <a:buClr>
                <a:srgbClr val="32466E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FBD6AD3-F6C2-1148-9FF0-E3699C3D5C2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4000" y="1630800"/>
            <a:ext cx="5246399" cy="4417200"/>
          </a:xfrm>
        </p:spPr>
        <p:txBody>
          <a:bodyPr/>
          <a:lstStyle>
            <a:lvl1pPr marL="0" indent="-205200">
              <a:buClr>
                <a:srgbClr val="32466E"/>
              </a:buClr>
              <a:buFont typeface="Arial" panose="020B0604020202020204" pitchFamily="34" charset="0"/>
              <a:buChar char="•"/>
              <a:defRPr/>
            </a:lvl1pPr>
            <a:lvl2pPr marL="446400" indent="-205200">
              <a:buClr>
                <a:srgbClr val="32466E"/>
              </a:buClr>
              <a:buFont typeface="Symbol" pitchFamily="2" charset="2"/>
              <a:buChar char="-"/>
              <a:defRPr/>
            </a:lvl2pPr>
            <a:lvl3pPr marL="687600" indent="-205200">
              <a:buClr>
                <a:srgbClr val="32466E"/>
              </a:buClr>
              <a:buFont typeface="Symbol" pitchFamily="2" charset="2"/>
              <a:buChar char="-"/>
              <a:defRPr/>
            </a:lvl3pPr>
            <a:lvl4pPr marL="928800" indent="-205200">
              <a:buClr>
                <a:srgbClr val="32466E"/>
              </a:buClr>
              <a:buFont typeface="Symbol" pitchFamily="2" charset="2"/>
              <a:buChar char="-"/>
              <a:defRPr/>
            </a:lvl4pPr>
            <a:lvl5pPr marL="2057400" indent="-228600">
              <a:buClr>
                <a:srgbClr val="32466E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0AD80A00-11C7-A33A-1F50-62589C2CE966}"/>
              </a:ext>
            </a:extLst>
          </p:cNvPr>
          <p:cNvCxnSpPr>
            <a:cxnSpLocks/>
          </p:cNvCxnSpPr>
          <p:nvPr userDrawn="1"/>
        </p:nvCxnSpPr>
        <p:spPr>
          <a:xfrm>
            <a:off x="-283716" y="927644"/>
            <a:ext cx="768096" cy="0"/>
          </a:xfrm>
          <a:prstGeom prst="line">
            <a:avLst/>
          </a:prstGeom>
          <a:ln w="47625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el 1">
            <a:extLst>
              <a:ext uri="{FF2B5EF4-FFF2-40B4-BE49-F238E27FC236}">
                <a16:creationId xmlns:a16="http://schemas.microsoft.com/office/drawing/2014/main" id="{945A9FFE-4838-F3F3-6BE8-6BF061BAE5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3130" y="365768"/>
            <a:ext cx="10645740" cy="112375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400">
                <a:solidFill>
                  <a:srgbClr val="32466E"/>
                </a:solidFill>
              </a:defRPr>
            </a:lvl1pPr>
          </a:lstStyle>
          <a:p>
            <a:r>
              <a:rPr lang="de-DE" dirty="0"/>
              <a:t>Hier steht der Folientitel einzeilig </a:t>
            </a:r>
            <a:br>
              <a:rPr lang="de-DE" dirty="0"/>
            </a:br>
            <a:r>
              <a:rPr lang="de-DE" dirty="0"/>
              <a:t>oder zweizeilig</a:t>
            </a:r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EAB256D5-DE20-65A4-AE7D-670E97DC2C53}"/>
              </a:ext>
            </a:extLst>
          </p:cNvPr>
          <p:cNvSpPr txBox="1">
            <a:spLocks/>
          </p:cNvSpPr>
          <p:nvPr userDrawn="1"/>
        </p:nvSpPr>
        <p:spPr>
          <a:xfrm>
            <a:off x="10909325" y="6334634"/>
            <a:ext cx="509546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rgbClr val="32466E">
                    <a:alpha val="8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4DDAD29-9C84-4C30-AD8B-6C7813DB0CBB}" type="slidenum">
              <a:rPr lang="de-DE" sz="1000" smtClean="0"/>
              <a:pPr algn="r"/>
              <a:t>‹Nr.›</a:t>
            </a:fld>
            <a:endParaRPr lang="de-DE" sz="1000" dirty="0"/>
          </a:p>
        </p:txBody>
      </p: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13859038-7276-70BB-DA83-548EF3CF6203}"/>
              </a:ext>
            </a:extLst>
          </p:cNvPr>
          <p:cNvCxnSpPr>
            <a:cxnSpLocks/>
          </p:cNvCxnSpPr>
          <p:nvPr userDrawn="1"/>
        </p:nvCxnSpPr>
        <p:spPr>
          <a:xfrm>
            <a:off x="773400" y="6192125"/>
            <a:ext cx="10645200" cy="0"/>
          </a:xfrm>
          <a:prstGeom prst="line">
            <a:avLst/>
          </a:prstGeom>
          <a:ln w="9525" cap="rnd">
            <a:solidFill>
              <a:srgbClr val="32466E">
                <a:alpha val="18422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id="{8E2A424B-605B-0293-AAAC-0DBFDFC0D5A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1062" y="6367968"/>
            <a:ext cx="1180971" cy="29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55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Fußzei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0F6C2E26-BC7F-2BE4-C87E-C13BC1D5CAC7}"/>
              </a:ext>
            </a:extLst>
          </p:cNvPr>
          <p:cNvSpPr txBox="1">
            <a:spLocks/>
          </p:cNvSpPr>
          <p:nvPr userDrawn="1"/>
        </p:nvSpPr>
        <p:spPr>
          <a:xfrm>
            <a:off x="10909325" y="6334634"/>
            <a:ext cx="509546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rgbClr val="32466E">
                    <a:alpha val="8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4DDAD29-9C84-4C30-AD8B-6C7813DB0CBB}" type="slidenum">
              <a:rPr lang="de-DE" sz="1000" smtClean="0"/>
              <a:pPr algn="r"/>
              <a:t>‹Nr.›</a:t>
            </a:fld>
            <a:endParaRPr lang="de-DE" sz="1000" dirty="0"/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CEBAD28D-ED4F-5697-5B06-B5B2FA9BC29F}"/>
              </a:ext>
            </a:extLst>
          </p:cNvPr>
          <p:cNvCxnSpPr>
            <a:cxnSpLocks/>
          </p:cNvCxnSpPr>
          <p:nvPr userDrawn="1"/>
        </p:nvCxnSpPr>
        <p:spPr>
          <a:xfrm>
            <a:off x="773400" y="6192125"/>
            <a:ext cx="10645200" cy="0"/>
          </a:xfrm>
          <a:prstGeom prst="line">
            <a:avLst/>
          </a:prstGeom>
          <a:ln w="9525" cap="rnd">
            <a:solidFill>
              <a:srgbClr val="32466E">
                <a:alpha val="18422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5A8BF6DA-C81A-19ED-9B4C-4BCDFEB5DE28}"/>
              </a:ext>
            </a:extLst>
          </p:cNvPr>
          <p:cNvCxnSpPr>
            <a:cxnSpLocks/>
          </p:cNvCxnSpPr>
          <p:nvPr userDrawn="1"/>
        </p:nvCxnSpPr>
        <p:spPr>
          <a:xfrm>
            <a:off x="-283716" y="927644"/>
            <a:ext cx="768096" cy="0"/>
          </a:xfrm>
          <a:prstGeom prst="line">
            <a:avLst/>
          </a:prstGeom>
          <a:ln w="47625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el 1">
            <a:extLst>
              <a:ext uri="{FF2B5EF4-FFF2-40B4-BE49-F238E27FC236}">
                <a16:creationId xmlns:a16="http://schemas.microsoft.com/office/drawing/2014/main" id="{0B5C7302-37C7-4D4D-C8DC-37B33132FD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3130" y="365768"/>
            <a:ext cx="10645740" cy="112375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400">
                <a:solidFill>
                  <a:srgbClr val="32466E"/>
                </a:solidFill>
              </a:defRPr>
            </a:lvl1pPr>
          </a:lstStyle>
          <a:p>
            <a:r>
              <a:rPr lang="de-DE" dirty="0"/>
              <a:t>Hier steht der Folientitel einzeilig </a:t>
            </a:r>
            <a:br>
              <a:rPr lang="de-DE" dirty="0"/>
            </a:br>
            <a:r>
              <a:rPr lang="de-DE" dirty="0"/>
              <a:t>oder zweizeilig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3870391-E06F-A35E-B82F-D9DD2D2D4FB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1062" y="6367968"/>
            <a:ext cx="1180971" cy="29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9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_link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66193DA0-12BA-B281-5815-37E51D87B7BD}"/>
              </a:ext>
            </a:extLst>
          </p:cNvPr>
          <p:cNvCxnSpPr>
            <a:cxnSpLocks/>
          </p:cNvCxnSpPr>
          <p:nvPr userDrawn="1"/>
        </p:nvCxnSpPr>
        <p:spPr>
          <a:xfrm>
            <a:off x="-283716" y="927644"/>
            <a:ext cx="768096" cy="0"/>
          </a:xfrm>
          <a:prstGeom prst="line">
            <a:avLst/>
          </a:prstGeom>
          <a:ln w="47625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el 1">
            <a:extLst>
              <a:ext uri="{FF2B5EF4-FFF2-40B4-BE49-F238E27FC236}">
                <a16:creationId xmlns:a16="http://schemas.microsoft.com/office/drawing/2014/main" id="{98FC5539-E23C-9067-8B80-D6C094731F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3130" y="365768"/>
            <a:ext cx="10645740" cy="112375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400">
                <a:solidFill>
                  <a:srgbClr val="32466E"/>
                </a:solidFill>
              </a:defRPr>
            </a:lvl1pPr>
          </a:lstStyle>
          <a:p>
            <a:r>
              <a:rPr lang="de-DE" dirty="0"/>
              <a:t>Hier steht der Folientitel einzeilig </a:t>
            </a:r>
            <a:br>
              <a:rPr lang="de-DE" dirty="0"/>
            </a:br>
            <a:r>
              <a:rPr lang="de-DE" dirty="0"/>
              <a:t>oder zweizeilig</a:t>
            </a:r>
          </a:p>
        </p:txBody>
      </p:sp>
      <p:sp>
        <p:nvSpPr>
          <p:cNvPr id="30" name="Foliennummernplatzhalter 5">
            <a:extLst>
              <a:ext uri="{FF2B5EF4-FFF2-40B4-BE49-F238E27FC236}">
                <a16:creationId xmlns:a16="http://schemas.microsoft.com/office/drawing/2014/main" id="{4C56EF91-F1EE-07AD-2D0A-C5BF1764CA51}"/>
              </a:ext>
            </a:extLst>
          </p:cNvPr>
          <p:cNvSpPr txBox="1">
            <a:spLocks/>
          </p:cNvSpPr>
          <p:nvPr userDrawn="1"/>
        </p:nvSpPr>
        <p:spPr>
          <a:xfrm>
            <a:off x="10909325" y="6334634"/>
            <a:ext cx="509546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rgbClr val="32466E">
                    <a:alpha val="8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4DDAD29-9C84-4C30-AD8B-6C7813DB0CBB}" type="slidenum">
              <a:rPr lang="de-DE" sz="1000" smtClean="0"/>
              <a:pPr algn="r"/>
              <a:t>‹Nr.›</a:t>
            </a:fld>
            <a:endParaRPr lang="de-DE" sz="1000" dirty="0"/>
          </a:p>
        </p:txBody>
      </p:sp>
      <p:cxnSp>
        <p:nvCxnSpPr>
          <p:cNvPr id="31" name="Gerade Verbindung 30">
            <a:extLst>
              <a:ext uri="{FF2B5EF4-FFF2-40B4-BE49-F238E27FC236}">
                <a16:creationId xmlns:a16="http://schemas.microsoft.com/office/drawing/2014/main" id="{DA60EAE5-AFC3-BC1B-C4D7-5AB5C153DA0E}"/>
              </a:ext>
            </a:extLst>
          </p:cNvPr>
          <p:cNvCxnSpPr>
            <a:cxnSpLocks/>
          </p:cNvCxnSpPr>
          <p:nvPr userDrawn="1"/>
        </p:nvCxnSpPr>
        <p:spPr>
          <a:xfrm>
            <a:off x="773400" y="6192125"/>
            <a:ext cx="10645200" cy="0"/>
          </a:xfrm>
          <a:prstGeom prst="line">
            <a:avLst/>
          </a:prstGeom>
          <a:ln w="9525" cap="rnd">
            <a:solidFill>
              <a:srgbClr val="32466E">
                <a:alpha val="18422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Bildplatzhalter 40">
            <a:extLst>
              <a:ext uri="{FF2B5EF4-FFF2-40B4-BE49-F238E27FC236}">
                <a16:creationId xmlns:a16="http://schemas.microsoft.com/office/drawing/2014/main" id="{1238FF9C-858E-6271-90C1-FD14AF98A8B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0" y="1745390"/>
            <a:ext cx="5885727" cy="3797662"/>
          </a:xfrm>
          <a:custGeom>
            <a:avLst/>
            <a:gdLst>
              <a:gd name="connsiteX0" fmla="*/ 0 w 5885727"/>
              <a:gd name="connsiteY0" fmla="*/ 0 h 3797662"/>
              <a:gd name="connsiteX1" fmla="*/ 3923818 w 5885727"/>
              <a:gd name="connsiteY1" fmla="*/ 0 h 3797662"/>
              <a:gd name="connsiteX2" fmla="*/ 5885727 w 5885727"/>
              <a:gd name="connsiteY2" fmla="*/ 1898831 h 3797662"/>
              <a:gd name="connsiteX3" fmla="*/ 3923818 w 5885727"/>
              <a:gd name="connsiteY3" fmla="*/ 3797662 h 3797662"/>
              <a:gd name="connsiteX4" fmla="*/ 0 w 5885727"/>
              <a:gd name="connsiteY4" fmla="*/ 3797662 h 379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85727" h="3797662">
                <a:moveTo>
                  <a:pt x="0" y="0"/>
                </a:moveTo>
                <a:lnTo>
                  <a:pt x="3923818" y="0"/>
                </a:lnTo>
                <a:cubicBezTo>
                  <a:pt x="5007350" y="0"/>
                  <a:pt x="5885727" y="850136"/>
                  <a:pt x="5885727" y="1898831"/>
                </a:cubicBezTo>
                <a:cubicBezTo>
                  <a:pt x="5885727" y="2947526"/>
                  <a:pt x="5007350" y="3797662"/>
                  <a:pt x="3923818" y="3797662"/>
                </a:cubicBezTo>
                <a:lnTo>
                  <a:pt x="0" y="3797662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2" name="Inhaltsplatzhalter 3">
            <a:extLst>
              <a:ext uri="{FF2B5EF4-FFF2-40B4-BE49-F238E27FC236}">
                <a16:creationId xmlns:a16="http://schemas.microsoft.com/office/drawing/2014/main" id="{F5A87B07-17A8-EF60-460F-27C7B51AAE1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4000" y="1745389"/>
            <a:ext cx="5246399" cy="4304213"/>
          </a:xfrm>
        </p:spPr>
        <p:txBody>
          <a:bodyPr>
            <a:normAutofit/>
          </a:bodyPr>
          <a:lstStyle>
            <a:lvl1pPr marL="0" indent="0">
              <a:buClr>
                <a:srgbClr val="32466E"/>
              </a:buClr>
              <a:buFont typeface="Arial" panose="020B0604020202020204" pitchFamily="34" charset="0"/>
              <a:buNone/>
              <a:defRPr sz="2000"/>
            </a:lvl1pPr>
            <a:lvl2pPr marL="446400" indent="-205200">
              <a:buClr>
                <a:srgbClr val="32466E"/>
              </a:buClr>
              <a:buFont typeface="Symbol" pitchFamily="2" charset="2"/>
              <a:buChar char="-"/>
              <a:defRPr/>
            </a:lvl2pPr>
            <a:lvl3pPr marL="687600" indent="-205200">
              <a:buClr>
                <a:srgbClr val="32466E"/>
              </a:buClr>
              <a:buFont typeface="Symbol" pitchFamily="2" charset="2"/>
              <a:buChar char="-"/>
              <a:defRPr/>
            </a:lvl3pPr>
            <a:lvl4pPr marL="928800" indent="-205200">
              <a:buClr>
                <a:srgbClr val="32466E"/>
              </a:buClr>
              <a:buFont typeface="Symbol" pitchFamily="2" charset="2"/>
              <a:buChar char="-"/>
              <a:defRPr/>
            </a:lvl4pPr>
            <a:lvl5pPr marL="2057400" indent="-228600">
              <a:buClr>
                <a:srgbClr val="32466E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 dirty="0"/>
              <a:t>Bild einfügen:</a:t>
            </a:r>
          </a:p>
          <a:p>
            <a:pPr lvl="0"/>
            <a:r>
              <a:rPr lang="de-DE" dirty="0"/>
              <a:t>Formoptionen &gt; Füllung &gt; Bild- oder Texturfüllung &gt; Bildquelle &gt; Einfügen …</a:t>
            </a:r>
            <a:br>
              <a:rPr lang="de-DE" dirty="0"/>
            </a:br>
            <a:endParaRPr lang="de-D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2466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Bild in Form einpassen: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2466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Bildformat &gt; Zuschneiden &gt; Ausfüllen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2466E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de-DE" dirty="0"/>
          </a:p>
        </p:txBody>
      </p:sp>
      <p:sp>
        <p:nvSpPr>
          <p:cNvPr id="43" name="Textplatzhalter 10">
            <a:extLst>
              <a:ext uri="{FF2B5EF4-FFF2-40B4-BE49-F238E27FC236}">
                <a16:creationId xmlns:a16="http://schemas.microsoft.com/office/drawing/2014/main" id="{521D8946-1ACC-C094-5097-7F6359AC87B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71601" y="5578422"/>
            <a:ext cx="3092739" cy="175372"/>
          </a:xfrm>
        </p:spPr>
        <p:txBody>
          <a:bodyPr anchor="t">
            <a:noAutofit/>
          </a:bodyPr>
          <a:lstStyle>
            <a:lvl1pPr marL="0" indent="0" algn="l">
              <a:buFontTx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r">
              <a:buFontTx/>
              <a:buNone/>
              <a:defRPr sz="1200"/>
            </a:lvl2pPr>
            <a:lvl3pPr marL="914400" indent="0" algn="r">
              <a:buFontTx/>
              <a:buNone/>
              <a:defRPr sz="1200"/>
            </a:lvl3pPr>
            <a:lvl4pPr marL="1371600" indent="0" algn="r">
              <a:buFontTx/>
              <a:buNone/>
              <a:defRPr sz="1200"/>
            </a:lvl4pPr>
            <a:lvl5pPr marL="1828800" indent="0" algn="r">
              <a:buFontTx/>
              <a:buNone/>
              <a:defRPr sz="1200"/>
            </a:lvl5pPr>
          </a:lstStyle>
          <a:p>
            <a:pPr lvl="0"/>
            <a:r>
              <a:rPr lang="de-DE" dirty="0"/>
              <a:t>© </a:t>
            </a:r>
            <a:r>
              <a:rPr lang="de-DE" dirty="0" err="1"/>
              <a:t>Fotocredit</a:t>
            </a:r>
            <a:r>
              <a:rPr lang="de-DE" dirty="0"/>
              <a:t> bzw. Quelle für Grafik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A96BF89-A525-59F3-E7F3-43B2832E821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1062" y="6367968"/>
            <a:ext cx="1180971" cy="29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88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378A4C9-6BF9-28D0-071A-2FA66CD39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F40171-C1BB-33C9-07D4-96562F26F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374231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1" r:id="rId3"/>
    <p:sldLayoutId id="2147483651" r:id="rId4"/>
    <p:sldLayoutId id="2147483664" r:id="rId5"/>
    <p:sldLayoutId id="2147483650" r:id="rId6"/>
    <p:sldLayoutId id="2147483652" r:id="rId7"/>
    <p:sldLayoutId id="2147483654" r:id="rId8"/>
    <p:sldLayoutId id="2147483659" r:id="rId9"/>
    <p:sldLayoutId id="2147483666" r:id="rId10"/>
    <p:sldLayoutId id="2147483660" r:id="rId11"/>
    <p:sldLayoutId id="2147483655" r:id="rId12"/>
    <p:sldLayoutId id="2147483658" r:id="rId13"/>
    <p:sldLayoutId id="2147483667" r:id="rId14"/>
    <p:sldLayoutId id="2147483668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>
          <a:solidFill>
            <a:srgbClr val="32466E"/>
          </a:solidFill>
          <a:latin typeface="Segoe UI Semibold" panose="020B0502040204020203" pitchFamily="34" charset="0"/>
          <a:ea typeface="+mj-ea"/>
          <a:cs typeface="Segoe UI Semibold" panose="020B0502040204020203" pitchFamily="34" charset="0"/>
        </a:defRPr>
      </a:lvl1pPr>
    </p:titleStyle>
    <p:bodyStyle>
      <a:lvl1pPr marL="0" indent="-205200" algn="l" defTabSz="914400" rtl="0" eaLnBrk="1" latinLnBrk="0" hangingPunct="1">
        <a:lnSpc>
          <a:spcPct val="100000"/>
        </a:lnSpc>
        <a:spcBef>
          <a:spcPts val="1000"/>
        </a:spcBef>
        <a:buClr>
          <a:srgbClr val="32466E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446400" indent="-205200" algn="l" defTabSz="914400" rtl="0" eaLnBrk="1" latinLnBrk="0" hangingPunct="1">
        <a:lnSpc>
          <a:spcPct val="100000"/>
        </a:lnSpc>
        <a:spcBef>
          <a:spcPts val="500"/>
        </a:spcBef>
        <a:buClr>
          <a:srgbClr val="32466E"/>
        </a:buClr>
        <a:buFont typeface="Symbol" pitchFamily="2" charset="2"/>
        <a:buChar char="-"/>
        <a:defRPr sz="1800" b="0" i="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687600" indent="-205200" algn="l" defTabSz="914400" rtl="0" eaLnBrk="1" latinLnBrk="0" hangingPunct="1">
        <a:lnSpc>
          <a:spcPct val="100000"/>
        </a:lnSpc>
        <a:spcBef>
          <a:spcPts val="500"/>
        </a:spcBef>
        <a:buClr>
          <a:srgbClr val="32466E"/>
        </a:buClr>
        <a:buFont typeface="Symbol" pitchFamily="2" charset="2"/>
        <a:buChar char="-"/>
        <a:defRPr sz="1600" b="0" i="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928800" indent="-205200" algn="l" defTabSz="914400" rtl="0" eaLnBrk="1" latinLnBrk="0" hangingPunct="1">
        <a:lnSpc>
          <a:spcPct val="100000"/>
        </a:lnSpc>
        <a:spcBef>
          <a:spcPts val="500"/>
        </a:spcBef>
        <a:buClr>
          <a:srgbClr val="32466E"/>
        </a:buClr>
        <a:buFont typeface="Symbol" pitchFamily="2" charset="2"/>
        <a:buChar char="-"/>
        <a:defRPr sz="1400" b="0" i="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1170000" indent="-205200" algn="l" defTabSz="914400" rtl="0" eaLnBrk="1" latinLnBrk="0" hangingPunct="1">
        <a:lnSpc>
          <a:spcPct val="100000"/>
        </a:lnSpc>
        <a:spcBef>
          <a:spcPts val="500"/>
        </a:spcBef>
        <a:buClr>
          <a:srgbClr val="32466E"/>
        </a:buClr>
        <a:buFont typeface="Symbol" pitchFamily="2" charset="2"/>
        <a:buChar char="-"/>
        <a:defRPr sz="1200" b="0" i="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f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jasmin.goeg.at/id/eprint/3371" TargetMode="Externa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jasmin.goeg.at/id/eprint/3369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s://checkit.wien/drug-checking-jahresbericht-2023/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0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5E445-E312-5E2D-CDF1-CB1A959E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>
                <a:effectLst/>
                <a:latin typeface="Corbel" panose="020B0503020204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Austrian Drug Market  </a:t>
            </a:r>
            <a:r>
              <a:rPr lang="en-GB" sz="4000" dirty="0">
                <a:effectLst/>
                <a:latin typeface="Corbel" panose="020B0503020204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and</a:t>
            </a:r>
            <a:br>
              <a:rPr lang="en-GB" sz="4000" dirty="0">
                <a:effectLst/>
                <a:latin typeface="Corbel" panose="020B0503020204020204" pitchFamily="34" charset="0"/>
                <a:ea typeface="Aptos" panose="020B0004020202020204" pitchFamily="34" charset="0"/>
                <a:cs typeface="Calibri" panose="020F0502020204030204" pitchFamily="34" charset="0"/>
              </a:rPr>
            </a:br>
            <a:r>
              <a:rPr lang="en-GB" sz="4000" dirty="0">
                <a:effectLst/>
                <a:latin typeface="Corbel" panose="020B0503020204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Early Warning System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E56C6FC-9345-86AA-2DAB-48B9DA9E587F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de-DE" dirty="0"/>
              <a:t>Charlotte Klein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099CB6C-BD2F-974A-6EDC-F313BFB0CA31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31849" y="6001388"/>
            <a:ext cx="3008631" cy="321253"/>
          </a:xfrm>
        </p:spPr>
        <p:txBody>
          <a:bodyPr/>
          <a:lstStyle/>
          <a:p>
            <a:r>
              <a:rPr lang="de-DE" dirty="0"/>
              <a:t>14.11.2024</a:t>
            </a:r>
          </a:p>
        </p:txBody>
      </p:sp>
    </p:spTree>
    <p:extLst>
      <p:ext uri="{BB962C8B-B14F-4D97-AF65-F5344CB8AC3E}">
        <p14:creationId xmlns:p14="http://schemas.microsoft.com/office/powerpoint/2010/main" val="8197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Legal Framework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66928" y="2052537"/>
            <a:ext cx="7023370" cy="3365769"/>
          </a:xfrm>
        </p:spPr>
        <p:txBody>
          <a:bodyPr>
            <a:normAutofit fontScale="92500" lnSpcReduction="10000"/>
          </a:bodyPr>
          <a:lstStyle/>
          <a:p>
            <a:r>
              <a:rPr lang="de-AT" u="sng" dirty="0"/>
              <a:t>New-</a:t>
            </a:r>
            <a:r>
              <a:rPr lang="de-AT" u="sng" dirty="0" err="1"/>
              <a:t>Psychoactive</a:t>
            </a:r>
            <a:r>
              <a:rPr lang="de-AT" u="sng" dirty="0"/>
              <a:t> </a:t>
            </a:r>
            <a:r>
              <a:rPr lang="de-AT" u="sng" dirty="0" err="1"/>
              <a:t>Substances</a:t>
            </a:r>
            <a:r>
              <a:rPr lang="de-AT" u="sng" dirty="0"/>
              <a:t> Act</a:t>
            </a:r>
            <a:r>
              <a:rPr lang="de-AT" dirty="0"/>
              <a:t> (NPSG) </a:t>
            </a:r>
            <a:r>
              <a:rPr lang="de-AT" dirty="0" err="1"/>
              <a:t>since</a:t>
            </a:r>
            <a:r>
              <a:rPr lang="de-AT" dirty="0"/>
              <a:t> 1.1.2012: </a:t>
            </a:r>
            <a:br>
              <a:rPr lang="de-AT" dirty="0"/>
            </a:br>
            <a:r>
              <a:rPr lang="de-AT" dirty="0"/>
              <a:t>   </a:t>
            </a:r>
            <a:r>
              <a:rPr lang="en-US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Users of NPS will not face any penalties; </a:t>
            </a:r>
            <a:r>
              <a:rPr lang="en-US" dirty="0"/>
              <a:t>Selling NPS </a:t>
            </a:r>
            <a:br>
              <a:rPr lang="en-US" dirty="0"/>
            </a:br>
            <a:r>
              <a:rPr lang="en-US" dirty="0"/>
              <a:t>   could entail imprisonment from one to ten years, </a:t>
            </a:r>
            <a:br>
              <a:rPr lang="en-US" dirty="0"/>
            </a:br>
            <a:r>
              <a:rPr lang="en-US" dirty="0"/>
              <a:t>   </a:t>
            </a:r>
            <a:r>
              <a:rPr lang="en-US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generic law</a:t>
            </a:r>
            <a:br>
              <a:rPr lang="en-US" b="1" dirty="0"/>
            </a:br>
            <a:endParaRPr lang="en-US" b="1" dirty="0"/>
          </a:p>
          <a:p>
            <a:pPr>
              <a:spcAft>
                <a:spcPts val="600"/>
              </a:spcAft>
            </a:pPr>
            <a:r>
              <a:rPr lang="en-GB" u="sng" dirty="0"/>
              <a:t>The Narcotic Substances Act (valid version SMG; Federal </a:t>
            </a:r>
            <a:br>
              <a:rPr lang="en-GB" u="sng" dirty="0"/>
            </a:br>
            <a:r>
              <a:rPr lang="en-GB" dirty="0"/>
              <a:t>   </a:t>
            </a:r>
            <a:r>
              <a:rPr lang="en-GB" u="sng" dirty="0"/>
              <a:t>Collection of Statutes </a:t>
            </a:r>
            <a:r>
              <a:rPr lang="en-GB" u="sng" dirty="0" err="1"/>
              <a:t>BGBl</a:t>
            </a:r>
            <a:r>
              <a:rPr lang="en-GB" u="sng" dirty="0"/>
              <a:t> I 1997/112)</a:t>
            </a:r>
            <a:r>
              <a:rPr lang="en-GB" dirty="0"/>
              <a:t> Based on international </a:t>
            </a:r>
            <a:br>
              <a:rPr lang="en-GB" dirty="0"/>
            </a:br>
            <a:r>
              <a:rPr lang="en-GB" dirty="0"/>
              <a:t>   conventions. </a:t>
            </a:r>
            <a:r>
              <a:rPr lang="en-GB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Use</a:t>
            </a:r>
            <a:r>
              <a:rPr lang="en-GB" dirty="0"/>
              <a:t> ruled as </a:t>
            </a:r>
            <a:r>
              <a:rPr lang="en-GB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Offence</a:t>
            </a:r>
            <a:r>
              <a:rPr lang="en-GB" dirty="0"/>
              <a:t> (</a:t>
            </a:r>
            <a:r>
              <a:rPr lang="en-GB" dirty="0" err="1"/>
              <a:t>misdemeanor</a:t>
            </a:r>
            <a:r>
              <a:rPr lang="en-GB" dirty="0"/>
              <a:t> or </a:t>
            </a:r>
            <a:br>
              <a:rPr lang="en-GB" dirty="0"/>
            </a:br>
            <a:r>
              <a:rPr lang="en-GB" dirty="0"/>
              <a:t>   felony). Separate provisions for cannabis and </a:t>
            </a:r>
            <a:br>
              <a:rPr lang="en-GB" dirty="0"/>
            </a:br>
            <a:r>
              <a:rPr lang="en-GB" dirty="0"/>
              <a:t>   hallucinogenic mushrooms. Focus on a wide range of </a:t>
            </a:r>
            <a:br>
              <a:rPr lang="en-GB" dirty="0"/>
            </a:br>
            <a:r>
              <a:rPr lang="en-GB" dirty="0"/>
              <a:t>   alternatives to punishment. </a:t>
            </a:r>
            <a:endParaRPr lang="en-US" dirty="0"/>
          </a:p>
        </p:txBody>
      </p:sp>
      <p:pic>
        <p:nvPicPr>
          <p:cNvPr id="5" name="Grafik 4" descr="Ein Bild, das Zeichnung, Kunst, Clipart, Grafiken enthält.&#10;&#10;Automatisch generierte Beschreibung">
            <a:extLst>
              <a:ext uri="{FF2B5EF4-FFF2-40B4-BE49-F238E27FC236}">
                <a16:creationId xmlns:a16="http://schemas.microsoft.com/office/drawing/2014/main" id="{AB69E6AE-38C1-C226-88A7-2984435A9C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3731" y="1897692"/>
            <a:ext cx="3520614" cy="35206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2B5AED-E6C5-2528-DFA7-CAE944C72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New </a:t>
            </a:r>
            <a:r>
              <a:rPr lang="de-DE" dirty="0" err="1"/>
              <a:t>Psychoactive</a:t>
            </a:r>
            <a:r>
              <a:rPr lang="de-DE" dirty="0"/>
              <a:t> </a:t>
            </a:r>
            <a:r>
              <a:rPr lang="de-DE" dirty="0" err="1"/>
              <a:t>Substances</a:t>
            </a:r>
            <a:r>
              <a:rPr lang="de-DE" dirty="0"/>
              <a:t>: Drug-Checking 2023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DF2EC2EE-76F5-06EC-2ED0-ED97C2F9C7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787906"/>
              </p:ext>
            </p:extLst>
          </p:nvPr>
        </p:nvGraphicFramePr>
        <p:xfrm>
          <a:off x="773113" y="1466574"/>
          <a:ext cx="10645775" cy="4418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0B95AD97-05EE-44C0-98B4-45232262F94B}"/>
              </a:ext>
            </a:extLst>
          </p:cNvPr>
          <p:cNvSpPr txBox="1"/>
          <p:nvPr/>
        </p:nvSpPr>
        <p:spPr>
          <a:xfrm>
            <a:off x="2930438" y="5884587"/>
            <a:ext cx="633112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Source: </a:t>
            </a:r>
            <a:r>
              <a:rPr lang="de-DE" sz="1600" dirty="0">
                <a:effectLst/>
                <a:ea typeface="Lucida Sans Unicode" panose="020B0602030504020204" pitchFamily="34" charset="0"/>
                <a:cs typeface="Lucida Sans Unicode" panose="020B0602030504020204" pitchFamily="34" charset="0"/>
              </a:rPr>
              <a:t>Austrian EWS;  </a:t>
            </a:r>
            <a:r>
              <a:rPr lang="de-DE" sz="1600" dirty="0"/>
              <a:t>N= 802; </a:t>
            </a:r>
            <a:r>
              <a:rPr lang="en-GB" sz="1600" dirty="0">
                <a:effectLst/>
                <a:ea typeface="Lucida Sans Unicode" panose="020B0602030504020204" pitchFamily="34" charset="0"/>
                <a:cs typeface="Lucida Sans Unicode" panose="020B0602030504020204" pitchFamily="34" charset="0"/>
              </a:rPr>
              <a:t>graphic representation: GÖG</a:t>
            </a:r>
          </a:p>
          <a:p>
            <a:endParaRPr lang="de-DE" dirty="0"/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FC75CC0C-8CC1-994F-23DB-C9925632FF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4513621"/>
              </p:ext>
            </p:extLst>
          </p:nvPr>
        </p:nvGraphicFramePr>
        <p:xfrm>
          <a:off x="1760706" y="1108953"/>
          <a:ext cx="8478447" cy="4775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143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901DCA-C026-BD0E-70D3-8B3A8F62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New </a:t>
            </a:r>
            <a:r>
              <a:rPr lang="de-DE" dirty="0" err="1"/>
              <a:t>Psychoactive</a:t>
            </a:r>
            <a:r>
              <a:rPr lang="de-DE" dirty="0"/>
              <a:t> </a:t>
            </a:r>
            <a:r>
              <a:rPr lang="de-DE" dirty="0" err="1"/>
              <a:t>Substances</a:t>
            </a:r>
            <a:r>
              <a:rPr lang="de-DE" dirty="0"/>
              <a:t>: Austria EWS 2023 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338CEAC3-4824-44E6-8021-872E7A0BA3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645421"/>
              </p:ext>
            </p:extLst>
          </p:nvPr>
        </p:nvGraphicFramePr>
        <p:xfrm>
          <a:off x="773114" y="1505486"/>
          <a:ext cx="9761942" cy="4418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338CEAC3-4824-44E6-8021-872E7A0BA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5425983"/>
              </p:ext>
            </p:extLst>
          </p:nvPr>
        </p:nvGraphicFramePr>
        <p:xfrm>
          <a:off x="1799617" y="1631950"/>
          <a:ext cx="7675123" cy="4185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888C2512-EFC0-2F84-4D3F-22C7D0446476}"/>
              </a:ext>
            </a:extLst>
          </p:cNvPr>
          <p:cNvSpPr txBox="1"/>
          <p:nvPr/>
        </p:nvSpPr>
        <p:spPr>
          <a:xfrm>
            <a:off x="3445174" y="5847495"/>
            <a:ext cx="566964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Source: </a:t>
            </a:r>
            <a:r>
              <a:rPr lang="de-DE" sz="1600" dirty="0">
                <a:effectLst/>
                <a:ea typeface="Lucida Sans Unicode" panose="020B0602030504020204" pitchFamily="34" charset="0"/>
                <a:cs typeface="Lucida Sans Unicode" panose="020B0602030504020204" pitchFamily="34" charset="0"/>
              </a:rPr>
              <a:t>Austrian EWS </a:t>
            </a:r>
            <a:r>
              <a:rPr lang="de-DE" sz="1600" dirty="0"/>
              <a:t>N= 1,049 </a:t>
            </a:r>
            <a:r>
              <a:rPr lang="en-GB" sz="1600" dirty="0">
                <a:effectLst/>
                <a:ea typeface="Lucida Sans Unicode" panose="020B0602030504020204" pitchFamily="34" charset="0"/>
                <a:cs typeface="Lucida Sans Unicode" panose="020B0602030504020204" pitchFamily="34" charset="0"/>
              </a:rPr>
              <a:t>graphic representation: GÖG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023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B1CAA8-B170-2E30-0099-01AB420D7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Summary: The illegal Austrian Drug Market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84206A-5D25-9340-73EF-0147E0C69E7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71820" y="1656251"/>
            <a:ext cx="3101975" cy="4427538"/>
          </a:xfrm>
          <a:solidFill>
            <a:schemeClr val="accent4"/>
          </a:solidFill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de-DE" b="1" dirty="0"/>
              <a:t>„General Population“</a:t>
            </a:r>
          </a:p>
          <a:p>
            <a:pPr indent="0">
              <a:buNone/>
            </a:pPr>
            <a:endParaRPr lang="de-DE" dirty="0"/>
          </a:p>
          <a:p>
            <a:r>
              <a:rPr lang="de-DE" dirty="0" err="1"/>
              <a:t>Recreational</a:t>
            </a:r>
            <a:r>
              <a:rPr lang="de-DE" dirty="0"/>
              <a:t> Use</a:t>
            </a:r>
          </a:p>
          <a:p>
            <a:r>
              <a:rPr lang="de-DE" dirty="0"/>
              <a:t>Cannabis/</a:t>
            </a:r>
            <a:r>
              <a:rPr lang="de-DE" dirty="0" err="1"/>
              <a:t>Cannabnioids</a:t>
            </a:r>
            <a:r>
              <a:rPr lang="de-DE" dirty="0"/>
              <a:t> </a:t>
            </a:r>
          </a:p>
          <a:p>
            <a:r>
              <a:rPr lang="de-DE" dirty="0" err="1"/>
              <a:t>Stimulants</a:t>
            </a:r>
            <a:r>
              <a:rPr lang="de-DE" dirty="0"/>
              <a:t> (Cocaine,</a:t>
            </a:r>
            <a:br>
              <a:rPr lang="de-DE" dirty="0"/>
            </a:br>
            <a:r>
              <a:rPr lang="de-DE" dirty="0"/>
              <a:t>   </a:t>
            </a:r>
            <a:r>
              <a:rPr lang="de-DE" dirty="0" err="1"/>
              <a:t>Amphetamines</a:t>
            </a:r>
            <a:r>
              <a:rPr lang="de-DE" dirty="0"/>
              <a:t>)</a:t>
            </a:r>
          </a:p>
          <a:p>
            <a:endParaRPr lang="de-DE" dirty="0"/>
          </a:p>
          <a:p>
            <a:pPr indent="0">
              <a:buNone/>
            </a:pPr>
            <a:r>
              <a:rPr lang="de-DE" b="1" dirty="0"/>
              <a:t>Possible </a:t>
            </a:r>
            <a:r>
              <a:rPr lang="de-DE" b="1" dirty="0" err="1"/>
              <a:t>threats</a:t>
            </a:r>
            <a:endParaRPr lang="de-DE" b="1" dirty="0"/>
          </a:p>
          <a:p>
            <a:r>
              <a:rPr lang="de-DE" dirty="0" err="1"/>
              <a:t>Synthetic</a:t>
            </a:r>
            <a:br>
              <a:rPr lang="de-DE" dirty="0"/>
            </a:br>
            <a:r>
              <a:rPr lang="de-DE" dirty="0"/>
              <a:t>   Cannabinoids</a:t>
            </a:r>
          </a:p>
          <a:p>
            <a:r>
              <a:rPr lang="de-DE" dirty="0" err="1"/>
              <a:t>Edibles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pPr indent="0">
              <a:buNone/>
            </a:pPr>
            <a:endParaRPr lang="de-DE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5054DD55-C0D3-B923-9A39-ED2553E7F250}"/>
              </a:ext>
            </a:extLst>
          </p:cNvPr>
          <p:cNvSpPr txBox="1">
            <a:spLocks/>
          </p:cNvSpPr>
          <p:nvPr/>
        </p:nvSpPr>
        <p:spPr>
          <a:xfrm>
            <a:off x="8394404" y="1724570"/>
            <a:ext cx="28831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-2052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32466E"/>
              </a:buClr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46400" indent="-205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32466E"/>
              </a:buClr>
              <a:buFont typeface="Symbol" pitchFamily="2" charset="2"/>
              <a:buChar char="-"/>
              <a:defRPr sz="18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87600" indent="-205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32466E"/>
              </a:buClr>
              <a:buFont typeface="Symbol" pitchFamily="2" charset="2"/>
              <a:buChar char="-"/>
              <a:defRPr sz="16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928800" indent="-205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32466E"/>
              </a:buClr>
              <a:buFont typeface="Symbol" pitchFamily="2" charset="2"/>
              <a:buChar char="-"/>
              <a:defRPr sz="14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170000" indent="-205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32466E"/>
              </a:buClr>
              <a:buFont typeface="Symbol" pitchFamily="2" charset="2"/>
              <a:buChar char="-"/>
              <a:defRPr sz="12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6996EF0B-10FD-F763-5A79-0C8367FEEFD0}"/>
              </a:ext>
            </a:extLst>
          </p:cNvPr>
          <p:cNvSpPr txBox="1">
            <a:spLocks/>
          </p:cNvSpPr>
          <p:nvPr/>
        </p:nvSpPr>
        <p:spPr>
          <a:xfrm>
            <a:off x="4253663" y="1655928"/>
            <a:ext cx="3310647" cy="4427861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>
            <a:normAutofit/>
          </a:bodyPr>
          <a:lstStyle>
            <a:lvl1pPr marL="0" indent="-2052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32466E"/>
              </a:buClr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46400" indent="-205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32466E"/>
              </a:buClr>
              <a:buFont typeface="Symbol" pitchFamily="2" charset="2"/>
              <a:buChar char="-"/>
              <a:defRPr sz="18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87600" indent="-205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32466E"/>
              </a:buClr>
              <a:buFont typeface="Symbol" pitchFamily="2" charset="2"/>
              <a:buChar char="-"/>
              <a:defRPr sz="16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928800" indent="-205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32466E"/>
              </a:buClr>
              <a:buFont typeface="Symbol" pitchFamily="2" charset="2"/>
              <a:buChar char="-"/>
              <a:defRPr sz="14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170000" indent="-205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32466E"/>
              </a:buClr>
              <a:buFont typeface="Symbol" pitchFamily="2" charset="2"/>
              <a:buChar char="-"/>
              <a:defRPr sz="12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Font typeface="Arial" panose="020B0604020202020204" pitchFamily="34" charset="0"/>
              <a:buNone/>
            </a:pPr>
            <a:r>
              <a:rPr lang="de-DE" b="1" dirty="0"/>
              <a:t>Clubbing/Party Setting</a:t>
            </a:r>
          </a:p>
          <a:p>
            <a:endParaRPr lang="de-DE" dirty="0"/>
          </a:p>
          <a:p>
            <a:r>
              <a:rPr lang="de-DE" dirty="0" err="1"/>
              <a:t>Often</a:t>
            </a:r>
            <a:r>
              <a:rPr lang="de-DE" dirty="0"/>
              <a:t> </a:t>
            </a:r>
            <a:r>
              <a:rPr lang="de-DE" dirty="0" err="1"/>
              <a:t>combined</a:t>
            </a:r>
            <a:r>
              <a:rPr lang="de-DE" dirty="0"/>
              <a:t> </a:t>
            </a:r>
            <a:r>
              <a:rPr lang="de-DE" dirty="0" err="1"/>
              <a:t>use</a:t>
            </a:r>
            <a:endParaRPr lang="de-DE" dirty="0"/>
          </a:p>
          <a:p>
            <a:r>
              <a:rPr lang="de-DE" dirty="0" err="1"/>
              <a:t>Stimulants</a:t>
            </a:r>
            <a:r>
              <a:rPr lang="de-DE" dirty="0"/>
              <a:t> (Cocain,</a:t>
            </a:r>
            <a:br>
              <a:rPr lang="de-DE" dirty="0"/>
            </a:br>
            <a:r>
              <a:rPr lang="de-DE" dirty="0"/>
              <a:t>   </a:t>
            </a:r>
            <a:r>
              <a:rPr lang="de-DE" dirty="0" err="1"/>
              <a:t>Ecstacy</a:t>
            </a:r>
            <a:r>
              <a:rPr lang="de-DE" dirty="0"/>
              <a:t>,..)</a:t>
            </a:r>
          </a:p>
          <a:p>
            <a:r>
              <a:rPr lang="de-DE" dirty="0"/>
              <a:t>Ketamine </a:t>
            </a:r>
          </a:p>
          <a:p>
            <a:endParaRPr lang="de-DE" dirty="0"/>
          </a:p>
          <a:p>
            <a:pPr indent="0">
              <a:buNone/>
            </a:pPr>
            <a:r>
              <a:rPr lang="de-DE" b="1" dirty="0"/>
              <a:t>Possible </a:t>
            </a:r>
            <a:r>
              <a:rPr lang="de-DE" b="1" dirty="0" err="1"/>
              <a:t>threats</a:t>
            </a:r>
            <a:endParaRPr lang="de-DE" b="1" dirty="0"/>
          </a:p>
          <a:p>
            <a:r>
              <a:rPr lang="de-DE" dirty="0"/>
              <a:t>N20</a:t>
            </a:r>
          </a:p>
          <a:p>
            <a:r>
              <a:rPr lang="de-DE" dirty="0" err="1"/>
              <a:t>Synthetic</a:t>
            </a:r>
            <a:r>
              <a:rPr lang="de-DE" dirty="0"/>
              <a:t> </a:t>
            </a:r>
            <a:r>
              <a:rPr lang="de-DE" dirty="0" err="1"/>
              <a:t>Cathinones</a:t>
            </a:r>
            <a:endParaRPr lang="de-DE" dirty="0"/>
          </a:p>
          <a:p>
            <a:pPr indent="0"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DA1F105F-FA81-AC48-3171-EABA981AB00F}"/>
              </a:ext>
            </a:extLst>
          </p:cNvPr>
          <p:cNvSpPr txBox="1">
            <a:spLocks/>
          </p:cNvSpPr>
          <p:nvPr/>
        </p:nvSpPr>
        <p:spPr>
          <a:xfrm>
            <a:off x="7944178" y="1655928"/>
            <a:ext cx="3310647" cy="4427861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>
            <a:normAutofit/>
          </a:bodyPr>
          <a:lstStyle>
            <a:lvl1pPr marL="0" indent="-2052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32466E"/>
              </a:buClr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46400" indent="-205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32466E"/>
              </a:buClr>
              <a:buFont typeface="Symbol" pitchFamily="2" charset="2"/>
              <a:buChar char="-"/>
              <a:defRPr sz="18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87600" indent="-205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32466E"/>
              </a:buClr>
              <a:buFont typeface="Symbol" pitchFamily="2" charset="2"/>
              <a:buChar char="-"/>
              <a:defRPr sz="16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928800" indent="-205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32466E"/>
              </a:buClr>
              <a:buFont typeface="Symbol" pitchFamily="2" charset="2"/>
              <a:buChar char="-"/>
              <a:defRPr sz="14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170000" indent="-205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32466E"/>
              </a:buClr>
              <a:buFont typeface="Symbol" pitchFamily="2" charset="2"/>
              <a:buChar char="-"/>
              <a:defRPr sz="12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Font typeface="Arial" panose="020B0604020202020204" pitchFamily="34" charset="0"/>
              <a:buNone/>
            </a:pPr>
            <a:r>
              <a:rPr lang="de-DE" b="1" dirty="0"/>
              <a:t>High Risk Drug Use</a:t>
            </a:r>
          </a:p>
          <a:p>
            <a:endParaRPr lang="de-DE" dirty="0"/>
          </a:p>
          <a:p>
            <a:r>
              <a:rPr lang="de-DE" dirty="0" err="1"/>
              <a:t>Polydrug</a:t>
            </a:r>
            <a:r>
              <a:rPr lang="de-DE" dirty="0"/>
              <a:t> Use</a:t>
            </a:r>
          </a:p>
          <a:p>
            <a:r>
              <a:rPr lang="de-DE" dirty="0"/>
              <a:t>Opioids </a:t>
            </a:r>
            <a:r>
              <a:rPr lang="de-DE" dirty="0" err="1"/>
              <a:t>major</a:t>
            </a:r>
            <a:r>
              <a:rPr lang="de-DE" dirty="0"/>
              <a:t> </a:t>
            </a:r>
            <a:r>
              <a:rPr lang="de-DE" dirty="0" err="1"/>
              <a:t>role</a:t>
            </a:r>
            <a:endParaRPr lang="de-DE" dirty="0"/>
          </a:p>
          <a:p>
            <a:r>
              <a:rPr lang="de-DE" dirty="0"/>
              <a:t>High </a:t>
            </a:r>
            <a:r>
              <a:rPr lang="de-DE" dirty="0" err="1"/>
              <a:t>benzodiazepine</a:t>
            </a:r>
            <a:r>
              <a:rPr lang="de-DE" dirty="0"/>
              <a:t> </a:t>
            </a:r>
            <a:r>
              <a:rPr lang="de-DE" dirty="0" err="1"/>
              <a:t>use</a:t>
            </a:r>
            <a:endParaRPr lang="de-DE" dirty="0"/>
          </a:p>
          <a:p>
            <a:endParaRPr lang="de-DE" dirty="0"/>
          </a:p>
          <a:p>
            <a:pPr indent="0">
              <a:buNone/>
            </a:pPr>
            <a:r>
              <a:rPr lang="de-DE" b="1" dirty="0"/>
              <a:t>Possible </a:t>
            </a:r>
            <a:r>
              <a:rPr lang="de-DE" b="1" dirty="0" err="1"/>
              <a:t>threats</a:t>
            </a:r>
            <a:endParaRPr lang="de-DE" b="1" dirty="0"/>
          </a:p>
          <a:p>
            <a:r>
              <a:rPr lang="de-DE" dirty="0"/>
              <a:t>New </a:t>
            </a:r>
            <a:r>
              <a:rPr lang="de-DE" dirty="0" err="1"/>
              <a:t>Synthetic</a:t>
            </a:r>
            <a:r>
              <a:rPr lang="de-DE" dirty="0"/>
              <a:t> Opioids</a:t>
            </a:r>
            <a:br>
              <a:rPr lang="de-DE" dirty="0"/>
            </a:br>
            <a:r>
              <a:rPr lang="de-DE" dirty="0"/>
              <a:t>   (e.g. </a:t>
            </a:r>
            <a:r>
              <a:rPr lang="de-DE" dirty="0" err="1"/>
              <a:t>Nitazene</a:t>
            </a:r>
            <a:r>
              <a:rPr lang="de-DE" dirty="0"/>
              <a:t>)</a:t>
            </a:r>
          </a:p>
          <a:p>
            <a:endParaRPr lang="de-DE" dirty="0"/>
          </a:p>
          <a:p>
            <a:pPr indent="0">
              <a:buFont typeface="Arial" panose="020B0604020202020204" pitchFamily="34" charset="0"/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025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B981DC-84AD-E268-2786-7970C6D34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Contact</a:t>
            </a:r>
          </a:p>
        </p:txBody>
      </p:sp>
      <p:pic>
        <p:nvPicPr>
          <p:cNvPr id="6" name="Inhaltsplatzhalter 5" descr="Ein Bild, das Muster, nähen, Symmetrie enthält.&#10;&#10;Automatisch generierte Beschreibung">
            <a:extLst>
              <a:ext uri="{FF2B5EF4-FFF2-40B4-BE49-F238E27FC236}">
                <a16:creationId xmlns:a16="http://schemas.microsoft.com/office/drawing/2014/main" id="{75318A7D-A870-6939-3E03-C8D6267C2A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30" y="1535119"/>
            <a:ext cx="4418013" cy="4418013"/>
          </a:xfrm>
        </p:spPr>
      </p:pic>
      <p:sp>
        <p:nvSpPr>
          <p:cNvPr id="4" name="Textplatzhalter 2">
            <a:extLst>
              <a:ext uri="{FF2B5EF4-FFF2-40B4-BE49-F238E27FC236}">
                <a16:creationId xmlns:a16="http://schemas.microsoft.com/office/drawing/2014/main" id="{AF0C9F1D-1D58-B9EB-E81B-BE3CBF2D3558}"/>
              </a:ext>
            </a:extLst>
          </p:cNvPr>
          <p:cNvSpPr txBox="1">
            <a:spLocks/>
          </p:cNvSpPr>
          <p:nvPr/>
        </p:nvSpPr>
        <p:spPr>
          <a:xfrm>
            <a:off x="5542717" y="2864480"/>
            <a:ext cx="4889452" cy="2209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400"/>
              </a:spcBef>
              <a:buSzPct val="100000"/>
              <a:buFont typeface="Systemschrift Normal"/>
              <a:buChar char="•"/>
              <a:defRPr sz="2000" kern="1200">
                <a:solidFill>
                  <a:schemeClr val="tx1"/>
                </a:solidFill>
                <a:latin typeface="Lucida Sans" panose="020B0602030504020204" pitchFamily="34" charset="77"/>
                <a:ea typeface="+mn-ea"/>
                <a:cs typeface="+mn-cs"/>
              </a:defRPr>
            </a:lvl1pPr>
            <a:lvl2pPr marL="496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Symbol" pitchFamily="2" charset="2"/>
              <a:buChar char="-"/>
              <a:defRPr sz="1800" kern="1200">
                <a:solidFill>
                  <a:schemeClr val="tx1"/>
                </a:solidFill>
                <a:latin typeface="Lucida Sans" panose="020B0602030504020204" pitchFamily="34" charset="77"/>
                <a:ea typeface="+mn-ea"/>
                <a:cs typeface="+mn-cs"/>
              </a:defRPr>
            </a:lvl2pPr>
            <a:lvl3pPr marL="702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Symbol" pitchFamily="2" charset="2"/>
              <a:buChar char="-"/>
              <a:defRPr sz="1600" kern="1200">
                <a:solidFill>
                  <a:schemeClr val="tx1"/>
                </a:solidFill>
                <a:latin typeface="Lucida Sans" panose="020B0602030504020204" pitchFamily="34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Symbol" pitchFamily="2" charset="2"/>
              <a:buChar char="-"/>
              <a:defRPr sz="1400" kern="1200">
                <a:solidFill>
                  <a:schemeClr val="tx1"/>
                </a:solidFill>
                <a:latin typeface="Lucida Sans" panose="020B0602030504020204" pitchFamily="34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Symbol" pitchFamily="2" charset="2"/>
              <a:buChar char="-"/>
              <a:defRPr sz="1400" kern="1200">
                <a:solidFill>
                  <a:schemeClr val="tx1"/>
                </a:solidFill>
                <a:latin typeface="Lucida Sans" panose="020B0602030504020204" pitchFamily="34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200"/>
              </a:spcBef>
              <a:buFont typeface="Systemschrift Normal"/>
              <a:buNone/>
            </a:pPr>
            <a:r>
              <a:rPr lang="de-AT" sz="2200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Further </a:t>
            </a:r>
            <a:r>
              <a:rPr lang="de-AT" sz="2200" dirty="0" err="1">
                <a:latin typeface="Segoe UI Semibold" panose="020B0502040204020203" pitchFamily="34" charset="0"/>
                <a:cs typeface="Segoe UI Semibold" panose="020B0502040204020203" pitchFamily="34" charset="0"/>
              </a:rPr>
              <a:t>reading</a:t>
            </a:r>
            <a:r>
              <a:rPr lang="de-AT" sz="2200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: </a:t>
            </a:r>
          </a:p>
          <a:p>
            <a:pPr>
              <a:lnSpc>
                <a:spcPct val="160000"/>
              </a:lnSpc>
              <a:spcBef>
                <a:spcPts val="200"/>
              </a:spcBef>
            </a:pPr>
            <a:r>
              <a:rPr lang="de-DE" sz="2200" dirty="0"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https://jasmin.goeg.at/id/eprint/3371</a:t>
            </a:r>
            <a:r>
              <a:rPr lang="de-DE" sz="2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>
              <a:lnSpc>
                <a:spcPct val="160000"/>
              </a:lnSpc>
              <a:spcBef>
                <a:spcPts val="200"/>
              </a:spcBef>
            </a:pPr>
            <a:r>
              <a:rPr lang="de-DE" sz="2200" dirty="0"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https://jasmin.goeg.at/id/eprint/3369</a:t>
            </a:r>
            <a:r>
              <a:rPr lang="de-DE" sz="2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200"/>
              </a:spcBef>
              <a:buFont typeface="Systemschrift Normal"/>
              <a:buNone/>
            </a:pPr>
            <a:endParaRPr lang="de-DE" sz="14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7639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872FAD-6EBF-59E9-5851-50131C5D0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 </a:t>
            </a:r>
            <a:r>
              <a:rPr lang="de-AT" b="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Austrian</a:t>
            </a:r>
            <a:r>
              <a:rPr lang="de-AT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Public Health Institute (GÖG)</a:t>
            </a:r>
            <a:r>
              <a:rPr lang="de-AT" altLang="de-DE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br>
              <a:rPr lang="de-AT" altLang="de-DE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de-AT" altLang="de-DE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Who </a:t>
            </a:r>
            <a:r>
              <a:rPr lang="de-AT" altLang="de-DE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are</a:t>
            </a:r>
            <a:r>
              <a:rPr lang="de-AT" altLang="de-DE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de-AT" altLang="de-DE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we</a:t>
            </a:r>
            <a:r>
              <a:rPr lang="de-AT" altLang="de-DE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?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053CD00-C9F8-83E6-911E-1638C1075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4323" y="1756723"/>
            <a:ext cx="9474742" cy="442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44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50468A-C5AE-FFF8-8124-7A0FBF2EB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783C7-9A1C-7F1B-28CE-9B9C0B182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GÖG - Addiction Competence Centre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413AE601-9D05-659F-01B2-ACC91B59D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5336"/>
            <a:ext cx="10406974" cy="4581627"/>
          </a:xfrm>
        </p:spPr>
        <p:txBody>
          <a:bodyPr>
            <a:normAutofit/>
          </a:bodyPr>
          <a:lstStyle/>
          <a:p>
            <a:pPr marL="539750" indent="-382588">
              <a:spcBef>
                <a:spcPct val="50000"/>
              </a:spcBef>
            </a:pPr>
            <a:r>
              <a:rPr lang="en-GB" dirty="0"/>
              <a:t>Since 1995 the </a:t>
            </a:r>
            <a:r>
              <a:rPr lang="en-GB" b="1" dirty="0"/>
              <a:t>REITOX Focal Point </a:t>
            </a:r>
            <a:r>
              <a:rPr lang="en-GB" dirty="0"/>
              <a:t>of the European Drug Agency (EUDA) is located at the Austrian Public Health Institute. </a:t>
            </a:r>
          </a:p>
          <a:p>
            <a:pPr marL="539750" indent="-382588">
              <a:spcBef>
                <a:spcPct val="50000"/>
              </a:spcBef>
            </a:pPr>
            <a:r>
              <a:rPr lang="en-GB" dirty="0"/>
              <a:t>Competences concerning </a:t>
            </a:r>
            <a:r>
              <a:rPr lang="en-GB" b="1" dirty="0"/>
              <a:t>alcohol, tobacco, illegal drugs and gambling </a:t>
            </a:r>
            <a:r>
              <a:rPr lang="en-GB" dirty="0"/>
              <a:t>have been brought together. </a:t>
            </a:r>
          </a:p>
          <a:p>
            <a:pPr marL="539750" indent="-382588">
              <a:spcBef>
                <a:spcPct val="50000"/>
              </a:spcBef>
            </a:pPr>
            <a:r>
              <a:rPr lang="en-GB" dirty="0"/>
              <a:t>National </a:t>
            </a:r>
            <a:r>
              <a:rPr lang="en-GB" b="1" dirty="0"/>
              <a:t>data monitoring centre in the field of addiction</a:t>
            </a:r>
            <a:r>
              <a:rPr lang="en-GB" dirty="0"/>
              <a:t> (e. g. data collection on treatment, opioid maintenance treatment, drug related deaths, alcohol and Tabaco consumption, general population surveys) </a:t>
            </a:r>
          </a:p>
          <a:p>
            <a:pPr marL="539750" indent="-382588">
              <a:spcBef>
                <a:spcPct val="50000"/>
              </a:spcBef>
            </a:pPr>
            <a:r>
              <a:rPr lang="en-GB" dirty="0"/>
              <a:t>According to our holistic approach not specific substances are problematic but the addictive behaviour (regardless to which behaviour or substance).</a:t>
            </a:r>
          </a:p>
          <a:p>
            <a:pPr marL="539750" indent="-382588">
              <a:spcBef>
                <a:spcPct val="50000"/>
              </a:spcBef>
            </a:pPr>
            <a:r>
              <a:rPr lang="en-GB" dirty="0"/>
              <a:t>Determinants and Circumstances leading to addiction or </a:t>
            </a:r>
            <a:r>
              <a:rPr lang="en-GB" b="1" dirty="0"/>
              <a:t>preventing</a:t>
            </a:r>
            <a:r>
              <a:rPr lang="en-GB" dirty="0"/>
              <a:t> addiction and </a:t>
            </a:r>
            <a:r>
              <a:rPr lang="en-GB" b="1" dirty="0"/>
              <a:t>harm reduction </a:t>
            </a:r>
            <a:r>
              <a:rPr lang="en-GB" dirty="0"/>
              <a:t>are seen as very important aspects.</a:t>
            </a:r>
          </a:p>
        </p:txBody>
      </p:sp>
    </p:spTree>
    <p:extLst>
      <p:ext uri="{BB962C8B-B14F-4D97-AF65-F5344CB8AC3E}">
        <p14:creationId xmlns:p14="http://schemas.microsoft.com/office/powerpoint/2010/main" val="37474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F7D788E-2C1B-4EF4-8719-12613771F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452"/>
          </a:xfrm>
          <a:prstGeom prst="rect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CCBED04-DC91-188C-EE1E-BAFDD6C10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489" y="3143378"/>
            <a:ext cx="7628406" cy="278047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illegal Austrian Drug Market according to crime data, treatment data and drug-checking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C54E824-C0F4-480B-BC88-689F50C45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199" y="548"/>
            <a:ext cx="4349752" cy="3142889"/>
          </a:xfrm>
          <a:custGeom>
            <a:avLst/>
            <a:gdLst>
              <a:gd name="connsiteX0" fmla="*/ 229420 w 4349752"/>
              <a:gd name="connsiteY0" fmla="*/ 0 h 3142889"/>
              <a:gd name="connsiteX1" fmla="*/ 4120333 w 4349752"/>
              <a:gd name="connsiteY1" fmla="*/ 0 h 3142889"/>
              <a:gd name="connsiteX2" fmla="*/ 4178840 w 4349752"/>
              <a:gd name="connsiteY2" fmla="*/ 121453 h 3142889"/>
              <a:gd name="connsiteX3" fmla="*/ 4349752 w 4349752"/>
              <a:gd name="connsiteY3" fmla="*/ 968013 h 3142889"/>
              <a:gd name="connsiteX4" fmla="*/ 2174876 w 4349752"/>
              <a:gd name="connsiteY4" fmla="*/ 3142889 h 3142889"/>
              <a:gd name="connsiteX5" fmla="*/ 0 w 4349752"/>
              <a:gd name="connsiteY5" fmla="*/ 968013 h 3142889"/>
              <a:gd name="connsiteX6" fmla="*/ 170913 w 4349752"/>
              <a:gd name="connsiteY6" fmla="*/ 121453 h 314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752" h="3142889">
                <a:moveTo>
                  <a:pt x="229420" y="0"/>
                </a:moveTo>
                <a:lnTo>
                  <a:pt x="4120333" y="0"/>
                </a:lnTo>
                <a:lnTo>
                  <a:pt x="4178840" y="121453"/>
                </a:lnTo>
                <a:cubicBezTo>
                  <a:pt x="4288894" y="381652"/>
                  <a:pt x="4349752" y="667725"/>
                  <a:pt x="4349752" y="968013"/>
                </a:cubicBezTo>
                <a:cubicBezTo>
                  <a:pt x="4349752" y="2169164"/>
                  <a:pt x="3376027" y="3142889"/>
                  <a:pt x="2174876" y="3142889"/>
                </a:cubicBezTo>
                <a:cubicBezTo>
                  <a:pt x="973725" y="3142889"/>
                  <a:pt x="0" y="2169164"/>
                  <a:pt x="0" y="968013"/>
                </a:cubicBezTo>
                <a:cubicBezTo>
                  <a:pt x="0" y="667725"/>
                  <a:pt x="60858" y="381652"/>
                  <a:pt x="170913" y="12145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EA6A1-FC5C-4E6E-BBBF-7E472949B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3759" y="1421356"/>
            <a:ext cx="4538241" cy="5436644"/>
          </a:xfrm>
          <a:custGeom>
            <a:avLst/>
            <a:gdLst>
              <a:gd name="connsiteX0" fmla="*/ 3084645 w 4538241"/>
              <a:gd name="connsiteY0" fmla="*/ 0 h 5436644"/>
              <a:gd name="connsiteX1" fmla="*/ 4285328 w 4538241"/>
              <a:gd name="connsiteY1" fmla="*/ 242407 h 5436644"/>
              <a:gd name="connsiteX2" fmla="*/ 4538241 w 4538241"/>
              <a:gd name="connsiteY2" fmla="*/ 364242 h 5436644"/>
              <a:gd name="connsiteX3" fmla="*/ 4538241 w 4538241"/>
              <a:gd name="connsiteY3" fmla="*/ 5436644 h 5436644"/>
              <a:gd name="connsiteX4" fmla="*/ 1091428 w 4538241"/>
              <a:gd name="connsiteY4" fmla="*/ 5436644 h 5436644"/>
              <a:gd name="connsiteX5" fmla="*/ 903472 w 4538241"/>
              <a:gd name="connsiteY5" fmla="*/ 5265818 h 5436644"/>
              <a:gd name="connsiteX6" fmla="*/ 0 w 4538241"/>
              <a:gd name="connsiteY6" fmla="*/ 3084645 h 5436644"/>
              <a:gd name="connsiteX7" fmla="*/ 3084645 w 4538241"/>
              <a:gd name="connsiteY7" fmla="*/ 0 h 543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8241" h="5436644">
                <a:moveTo>
                  <a:pt x="3084645" y="0"/>
                </a:moveTo>
                <a:cubicBezTo>
                  <a:pt x="3510546" y="0"/>
                  <a:pt x="3916286" y="86315"/>
                  <a:pt x="4285328" y="242407"/>
                </a:cubicBezTo>
                <a:lnTo>
                  <a:pt x="4538241" y="364242"/>
                </a:lnTo>
                <a:lnTo>
                  <a:pt x="4538241" y="5436644"/>
                </a:lnTo>
                <a:lnTo>
                  <a:pt x="1091428" y="5436644"/>
                </a:lnTo>
                <a:lnTo>
                  <a:pt x="903472" y="5265818"/>
                </a:lnTo>
                <a:cubicBezTo>
                  <a:pt x="345261" y="4707608"/>
                  <a:pt x="0" y="3936446"/>
                  <a:pt x="0" y="3084645"/>
                </a:cubicBezTo>
                <a:cubicBezTo>
                  <a:pt x="0" y="1381043"/>
                  <a:pt x="1381043" y="0"/>
                  <a:pt x="308464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6AAAC3B-1954-46B7-BBAC-27DFF5B529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9395" y="0"/>
            <a:ext cx="4023360" cy="2980240"/>
          </a:xfrm>
          <a:custGeom>
            <a:avLst/>
            <a:gdLst>
              <a:gd name="connsiteX0" fmla="*/ 248676 w 4023360"/>
              <a:gd name="connsiteY0" fmla="*/ 0 h 2980240"/>
              <a:gd name="connsiteX1" fmla="*/ 3774684 w 4023360"/>
              <a:gd name="connsiteY1" fmla="*/ 0 h 2980240"/>
              <a:gd name="connsiteX2" fmla="*/ 3780561 w 4023360"/>
              <a:gd name="connsiteY2" fmla="*/ 9674 h 2980240"/>
              <a:gd name="connsiteX3" fmla="*/ 4023360 w 4023360"/>
              <a:gd name="connsiteY3" fmla="*/ 968560 h 2980240"/>
              <a:gd name="connsiteX4" fmla="*/ 2011680 w 4023360"/>
              <a:gd name="connsiteY4" fmla="*/ 2980240 h 2980240"/>
              <a:gd name="connsiteX5" fmla="*/ 0 w 4023360"/>
              <a:gd name="connsiteY5" fmla="*/ 968560 h 2980240"/>
              <a:gd name="connsiteX6" fmla="*/ 242799 w 4023360"/>
              <a:gd name="connsiteY6" fmla="*/ 9674 h 298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3360" h="2980240">
                <a:moveTo>
                  <a:pt x="248676" y="0"/>
                </a:moveTo>
                <a:lnTo>
                  <a:pt x="3774684" y="0"/>
                </a:lnTo>
                <a:lnTo>
                  <a:pt x="3780561" y="9674"/>
                </a:lnTo>
                <a:cubicBezTo>
                  <a:pt x="3935405" y="294716"/>
                  <a:pt x="4023360" y="621366"/>
                  <a:pt x="4023360" y="968560"/>
                </a:cubicBezTo>
                <a:cubicBezTo>
                  <a:pt x="4023360" y="2079580"/>
                  <a:pt x="3122700" y="2980240"/>
                  <a:pt x="2011680" y="2980240"/>
                </a:cubicBezTo>
                <a:cubicBezTo>
                  <a:pt x="900660" y="2980240"/>
                  <a:pt x="0" y="2079580"/>
                  <a:pt x="0" y="968560"/>
                </a:cubicBezTo>
                <a:cubicBezTo>
                  <a:pt x="0" y="621366"/>
                  <a:pt x="87955" y="294716"/>
                  <a:pt x="242799" y="96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D04CE6-504A-97C3-6076-773693D0E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5162" y="292093"/>
            <a:ext cx="2878409" cy="17922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</a:pPr>
            <a:r>
              <a:rPr lang="en-US" dirty="0">
                <a:latin typeface="+mn-lt"/>
                <a:cs typeface="+mn-cs"/>
              </a:rPr>
              <a:t>Who? (population) </a:t>
            </a:r>
          </a:p>
          <a:p>
            <a:pPr indent="-228600">
              <a:lnSpc>
                <a:spcPct val="90000"/>
              </a:lnSpc>
            </a:pPr>
            <a:r>
              <a:rPr lang="en-US" dirty="0">
                <a:latin typeface="+mn-lt"/>
                <a:cs typeface="+mn-cs"/>
              </a:rPr>
              <a:t>Where?</a:t>
            </a:r>
          </a:p>
          <a:p>
            <a:pPr indent="-228600">
              <a:lnSpc>
                <a:spcPct val="90000"/>
              </a:lnSpc>
            </a:pPr>
            <a:r>
              <a:rPr lang="en-US" dirty="0">
                <a:latin typeface="+mn-lt"/>
                <a:cs typeface="+mn-cs"/>
              </a:rPr>
              <a:t>Pattern of use (what)?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5AD6500-BB62-4AAC-9D2F-C10DDC90C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6897" y="1584494"/>
            <a:ext cx="4375105" cy="5273507"/>
          </a:xfrm>
          <a:custGeom>
            <a:avLst/>
            <a:gdLst>
              <a:gd name="connsiteX0" fmla="*/ 2921508 w 4375105"/>
              <a:gd name="connsiteY0" fmla="*/ 0 h 5273507"/>
              <a:gd name="connsiteX1" fmla="*/ 4314072 w 4375105"/>
              <a:gd name="connsiteY1" fmla="*/ 352611 h 5273507"/>
              <a:gd name="connsiteX2" fmla="*/ 4375105 w 4375105"/>
              <a:gd name="connsiteY2" fmla="*/ 389689 h 5273507"/>
              <a:gd name="connsiteX3" fmla="*/ 4375105 w 4375105"/>
              <a:gd name="connsiteY3" fmla="*/ 5273507 h 5273507"/>
              <a:gd name="connsiteX4" fmla="*/ 1193705 w 4375105"/>
              <a:gd name="connsiteY4" fmla="*/ 5273507 h 5273507"/>
              <a:gd name="connsiteX5" fmla="*/ 1063158 w 4375105"/>
              <a:gd name="connsiteY5" fmla="*/ 5175886 h 5273507"/>
              <a:gd name="connsiteX6" fmla="*/ 0 w 4375105"/>
              <a:gd name="connsiteY6" fmla="*/ 2921508 h 5273507"/>
              <a:gd name="connsiteX7" fmla="*/ 2921508 w 4375105"/>
              <a:gd name="connsiteY7" fmla="*/ 0 h 527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5105" h="5273507">
                <a:moveTo>
                  <a:pt x="2921508" y="0"/>
                </a:moveTo>
                <a:cubicBezTo>
                  <a:pt x="3425728" y="0"/>
                  <a:pt x="3900114" y="127735"/>
                  <a:pt x="4314072" y="352611"/>
                </a:cubicBezTo>
                <a:lnTo>
                  <a:pt x="4375105" y="389689"/>
                </a:lnTo>
                <a:lnTo>
                  <a:pt x="4375105" y="5273507"/>
                </a:lnTo>
                <a:lnTo>
                  <a:pt x="1193705" y="5273507"/>
                </a:lnTo>
                <a:lnTo>
                  <a:pt x="1063158" y="5175886"/>
                </a:lnTo>
                <a:cubicBezTo>
                  <a:pt x="413861" y="4640038"/>
                  <a:pt x="0" y="3829104"/>
                  <a:pt x="0" y="2921508"/>
                </a:cubicBezTo>
                <a:cubicBezTo>
                  <a:pt x="0" y="1308004"/>
                  <a:pt x="1308004" y="0"/>
                  <a:pt x="292150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C92CE803-540D-4EB9-C6F3-BE194E2190B2}"/>
              </a:ext>
            </a:extLst>
          </p:cNvPr>
          <p:cNvSpPr txBox="1">
            <a:spLocks/>
          </p:cNvSpPr>
          <p:nvPr/>
        </p:nvSpPr>
        <p:spPr>
          <a:xfrm>
            <a:off x="8528890" y="2980240"/>
            <a:ext cx="3474621" cy="29436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-2052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32466E"/>
              </a:buClr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46400" indent="-205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32466E"/>
              </a:buClr>
              <a:buFont typeface="Symbol" pitchFamily="2" charset="2"/>
              <a:buChar char="-"/>
              <a:defRPr sz="18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87600" indent="-205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32466E"/>
              </a:buClr>
              <a:buFont typeface="Symbol" pitchFamily="2" charset="2"/>
              <a:buChar char="-"/>
              <a:defRPr sz="16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928800" indent="-205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32466E"/>
              </a:buClr>
              <a:buFont typeface="Symbol" pitchFamily="2" charset="2"/>
              <a:buChar char="-"/>
              <a:defRPr sz="14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170000" indent="-205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32466E"/>
              </a:buClr>
              <a:buFont typeface="Symbol" pitchFamily="2" charset="2"/>
              <a:buChar char="-"/>
              <a:defRPr sz="1200" b="0" i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</a:pPr>
            <a:r>
              <a:rPr lang="en-US" sz="1800" dirty="0">
                <a:latin typeface="+mn-lt"/>
                <a:cs typeface="+mn-cs"/>
              </a:rPr>
              <a:t>General Population Survey</a:t>
            </a:r>
          </a:p>
          <a:p>
            <a:pPr indent="-228600">
              <a:lnSpc>
                <a:spcPct val="90000"/>
              </a:lnSpc>
            </a:pPr>
            <a:r>
              <a:rPr lang="en-US" sz="1800" dirty="0">
                <a:latin typeface="+mn-lt"/>
                <a:cs typeface="+mn-cs"/>
              </a:rPr>
              <a:t>European Web Survey</a:t>
            </a:r>
          </a:p>
          <a:p>
            <a:pPr indent="-228600">
              <a:lnSpc>
                <a:spcPct val="90000"/>
              </a:lnSpc>
            </a:pPr>
            <a:r>
              <a:rPr lang="en-US" sz="1800" dirty="0">
                <a:latin typeface="+mn-lt"/>
                <a:cs typeface="+mn-cs"/>
              </a:rPr>
              <a:t>Crime report data (Narcotic</a:t>
            </a:r>
            <a:br>
              <a:rPr lang="en-US" sz="1800" dirty="0">
                <a:latin typeface="+mn-lt"/>
                <a:cs typeface="+mn-cs"/>
              </a:rPr>
            </a:br>
            <a:r>
              <a:rPr lang="en-US" sz="1800" dirty="0">
                <a:latin typeface="+mn-lt"/>
                <a:cs typeface="+mn-cs"/>
              </a:rPr>
              <a:t>    substance act violations)</a:t>
            </a:r>
          </a:p>
          <a:p>
            <a:pPr indent="-228600">
              <a:lnSpc>
                <a:spcPct val="90000"/>
              </a:lnSpc>
            </a:pPr>
            <a:r>
              <a:rPr lang="en-US" sz="1800" dirty="0">
                <a:latin typeface="+mn-lt"/>
                <a:cs typeface="+mn-cs"/>
              </a:rPr>
              <a:t>Treatment Data (TDI, „DOKLI“)</a:t>
            </a:r>
          </a:p>
          <a:p>
            <a:pPr indent="-228600">
              <a:lnSpc>
                <a:spcPct val="90000"/>
              </a:lnSpc>
            </a:pPr>
            <a:r>
              <a:rPr lang="en-US" sz="1800" dirty="0">
                <a:latin typeface="+mn-lt"/>
                <a:cs typeface="+mn-cs"/>
              </a:rPr>
              <a:t>Drug-Checking</a:t>
            </a:r>
          </a:p>
          <a:p>
            <a:pPr indent="-228600">
              <a:lnSpc>
                <a:spcPct val="90000"/>
              </a:lnSpc>
            </a:pPr>
            <a:r>
              <a:rPr lang="en-US" sz="1800" dirty="0">
                <a:latin typeface="+mn-lt"/>
                <a:cs typeface="+mn-cs"/>
              </a:rPr>
              <a:t>Drug-related deaths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ACFD4-16E6-6001-AF12-C80B64AE7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Aft>
                <a:spcPts val="600"/>
              </a:spcAft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66005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0E61CC1-690A-1E64-B0C1-5DCAB3A18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130" y="365768"/>
            <a:ext cx="10950168" cy="1123752"/>
          </a:xfrm>
        </p:spPr>
        <p:txBody>
          <a:bodyPr/>
          <a:lstStyle/>
          <a:p>
            <a:r>
              <a:rPr lang="de-DE" dirty="0"/>
              <a:t>Drug Situation Austria: </a:t>
            </a:r>
            <a:r>
              <a:rPr lang="en-GB" dirty="0"/>
              <a:t>Crime reports 2022</a:t>
            </a:r>
            <a:endParaRPr lang="de-DE" dirty="0"/>
          </a:p>
        </p:txBody>
      </p:sp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F4AF153D-C579-2379-EBAA-D1BECC5789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4767001"/>
              </p:ext>
            </p:extLst>
          </p:nvPr>
        </p:nvGraphicFramePr>
        <p:xfrm>
          <a:off x="915870" y="1361659"/>
          <a:ext cx="10664687" cy="4552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21C245E0-61DF-3A3E-A942-A367592C0451}"/>
              </a:ext>
            </a:extLst>
          </p:cNvPr>
          <p:cNvSpPr txBox="1"/>
          <p:nvPr/>
        </p:nvSpPr>
        <p:spPr>
          <a:xfrm>
            <a:off x="809943" y="5383816"/>
            <a:ext cx="10664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Source: </a:t>
            </a:r>
            <a:r>
              <a:rPr lang="en-GB" sz="1400" dirty="0"/>
              <a:t>C</a:t>
            </a:r>
            <a:r>
              <a:rPr lang="en-GB" sz="1400" dirty="0">
                <a:effectLst/>
                <a:ea typeface="Lucida Sans Unicode" panose="020B0602030504020204" pitchFamily="34" charset="0"/>
              </a:rPr>
              <a:t>rime reports relating to violations of the Narcotic Substances Act, by narcotic drug/substance 2022 </a:t>
            </a:r>
            <a:r>
              <a:rPr lang="en-GB" sz="1400" dirty="0">
                <a:effectLst/>
                <a:ea typeface="Lucida Sans Unicode" panose="020B0602030504020204" pitchFamily="34" charset="0"/>
                <a:cs typeface="Lucida Sans Unicode" panose="020B0602030504020204" pitchFamily="34" charset="0"/>
              </a:rPr>
              <a:t>BMI/BK; </a:t>
            </a:r>
            <a:r>
              <a:rPr lang="en-GB" sz="1400" dirty="0">
                <a:latin typeface="+mj-lt"/>
                <a:ea typeface="Times New Roman" panose="02020603050405020304" pitchFamily="18" charset="0"/>
                <a:cs typeface="Lucida Sans Unicode" panose="020B0602030504020204" pitchFamily="34" charset="0"/>
              </a:rPr>
              <a:t>N= 34,000</a:t>
            </a:r>
            <a:endParaRPr lang="de-DE" sz="1400" dirty="0"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en-GB" sz="1400" dirty="0">
                <a:effectLst/>
                <a:ea typeface="Lucida Sans Unicode" panose="020B0602030504020204" pitchFamily="34" charset="0"/>
                <a:cs typeface="Lucida Sans Unicode" panose="020B0602030504020204" pitchFamily="34" charset="0"/>
              </a:rPr>
              <a:t>graphic representation: GÖG</a:t>
            </a:r>
          </a:p>
        </p:txBody>
      </p:sp>
    </p:spTree>
    <p:extLst>
      <p:ext uri="{BB962C8B-B14F-4D97-AF65-F5344CB8AC3E}">
        <p14:creationId xmlns:p14="http://schemas.microsoft.com/office/powerpoint/2010/main" val="398538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5317A9-8008-116F-641E-A6F4EAD4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Drug Situation: Treatment Data 2022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AC3107-160A-C6A5-8EAD-27ACE6F0FC14}"/>
              </a:ext>
            </a:extLst>
          </p:cNvPr>
          <p:cNvSpPr txBox="1"/>
          <p:nvPr/>
        </p:nvSpPr>
        <p:spPr>
          <a:xfrm>
            <a:off x="921316" y="5584790"/>
            <a:ext cx="99740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Source: </a:t>
            </a:r>
            <a:r>
              <a:rPr lang="en-GB" sz="1600" dirty="0">
                <a:effectLst/>
                <a:ea typeface="Lucida Sans Unicode" panose="020B0602030504020204" pitchFamily="34" charset="0"/>
                <a:cs typeface="Lucida Sans Unicode" panose="020B0602030504020204" pitchFamily="34" charset="0"/>
              </a:rPr>
              <a:t>Austrian treatment information system DOKLI. </a:t>
            </a:r>
            <a:r>
              <a:rPr lang="en-GB" sz="1600" dirty="0">
                <a:ea typeface="Times New Roman" panose="02020603050405020304" pitchFamily="18" charset="0"/>
                <a:cs typeface="Lucida Sans Unicode" panose="020B0602030504020204" pitchFamily="34" charset="0"/>
              </a:rPr>
              <a:t>N= </a:t>
            </a:r>
            <a:r>
              <a:rPr lang="de-DE" sz="1600" dirty="0"/>
              <a:t>27,133;  </a:t>
            </a:r>
            <a:r>
              <a:rPr lang="en-GB" sz="1600" dirty="0">
                <a:effectLst/>
                <a:ea typeface="Lucida Sans Unicode" panose="020B0602030504020204" pitchFamily="34" charset="0"/>
                <a:cs typeface="Lucida Sans Unicode" panose="020B0602030504020204" pitchFamily="34" charset="0"/>
              </a:rPr>
              <a:t>graphic representation: GÖG</a:t>
            </a:r>
          </a:p>
          <a:p>
            <a:pPr algn="ctr"/>
            <a:endParaRPr lang="de-DE" sz="16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en-GB" sz="1600" dirty="0">
                <a:effectLst/>
                <a:ea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</a:p>
          <a:p>
            <a:endParaRPr lang="de-DE" dirty="0"/>
          </a:p>
        </p:txBody>
      </p:sp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2125689"/>
              </p:ext>
            </p:extLst>
          </p:nvPr>
        </p:nvGraphicFramePr>
        <p:xfrm>
          <a:off x="717430" y="1626616"/>
          <a:ext cx="10381830" cy="421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34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5FDC9C-F5D2-BEDE-BCA4-FCED08954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Drug Situation Drug Checking: </a:t>
            </a:r>
            <a:r>
              <a:rPr lang="de-DE" dirty="0" err="1"/>
              <a:t>Checkit</a:t>
            </a:r>
            <a:r>
              <a:rPr lang="de-DE" dirty="0"/>
              <a:t>! 2023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119B3F9-FA9B-62B0-6F3B-1A3FAFD9026F}"/>
              </a:ext>
            </a:extLst>
          </p:cNvPr>
          <p:cNvSpPr txBox="1"/>
          <p:nvPr/>
        </p:nvSpPr>
        <p:spPr>
          <a:xfrm>
            <a:off x="1507301" y="5563033"/>
            <a:ext cx="82782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Source: </a:t>
            </a:r>
            <a:r>
              <a:rPr lang="de-DE" sz="1400" dirty="0" err="1">
                <a:effectLst/>
                <a:ea typeface="Lucida Sans Unicode" panose="020B0602030504020204" pitchFamily="34" charset="0"/>
                <a:cs typeface="Lucida Sans Unicode" panose="020B0602030504020204" pitchFamily="34" charset="0"/>
              </a:rPr>
              <a:t>Checkit</a:t>
            </a:r>
            <a:r>
              <a:rPr lang="de-DE" sz="1400" dirty="0">
                <a:effectLst/>
                <a:ea typeface="Lucida Sans Unicode" panose="020B0602030504020204" pitchFamily="34" charset="0"/>
                <a:cs typeface="Lucida Sans Unicode" panose="020B0602030504020204" pitchFamily="34" charset="0"/>
              </a:rPr>
              <a:t>! </a:t>
            </a:r>
            <a:r>
              <a:rPr lang="de-DE" sz="1400" dirty="0">
                <a:hlinkClick r:id="rId2"/>
              </a:rPr>
              <a:t>Drug Checking Jahresbericht 2023 - </a:t>
            </a:r>
            <a:r>
              <a:rPr lang="de-DE" sz="1400" dirty="0" err="1">
                <a:hlinkClick r:id="rId2"/>
              </a:rPr>
              <a:t>checkit</a:t>
            </a:r>
            <a:r>
              <a:rPr lang="de-DE" sz="1400" dirty="0">
                <a:hlinkClick r:id="rId2"/>
              </a:rPr>
              <a:t>!</a:t>
            </a:r>
            <a:r>
              <a:rPr lang="de-DE" sz="1400" dirty="0"/>
              <a:t>; N= 2, 429;</a:t>
            </a:r>
            <a:r>
              <a:rPr lang="en-GB" sz="1400" dirty="0">
                <a:effectLst/>
                <a:ea typeface="Lucida Sans Unicode" panose="020B0602030504020204" pitchFamily="34" charset="0"/>
                <a:cs typeface="Lucida Sans Unicode" panose="020B0602030504020204" pitchFamily="34" charset="0"/>
              </a:rPr>
              <a:t> graphic representation: GÖG</a:t>
            </a:r>
          </a:p>
          <a:p>
            <a:r>
              <a:rPr lang="en-US" sz="1400" dirty="0">
                <a:ea typeface="Lucida Sans Unicode" panose="020B0602030504020204" pitchFamily="34" charset="0"/>
                <a:cs typeface="Lucida Sans Unicode" panose="020B0602030504020204" pitchFamily="34" charset="0"/>
              </a:rPr>
              <a:t>*Cannabinoids only tested if synthetic cannabinoids suspected</a:t>
            </a:r>
            <a:endParaRPr lang="en-GB" sz="1400" dirty="0">
              <a:effectLst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endParaRPr lang="de-DE" dirty="0"/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C7B99523-7058-AA78-C0ED-D8F39372E9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764576"/>
              </p:ext>
            </p:extLst>
          </p:nvPr>
        </p:nvGraphicFramePr>
        <p:xfrm>
          <a:off x="948691" y="1330502"/>
          <a:ext cx="9395460" cy="427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7331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3"/>
          <p:cNvSpPr>
            <a:spLocks noGrp="1"/>
          </p:cNvSpPr>
          <p:nvPr>
            <p:ph type="title"/>
          </p:nvPr>
        </p:nvSpPr>
        <p:spPr>
          <a:xfrm>
            <a:off x="773130" y="365767"/>
            <a:ext cx="10645740" cy="859917"/>
          </a:xfrm>
        </p:spPr>
        <p:txBody>
          <a:bodyPr anchor="b">
            <a:normAutofit/>
          </a:bodyPr>
          <a:lstStyle/>
          <a:p>
            <a:r>
              <a:rPr lang="de-AT" dirty="0"/>
              <a:t>The Austrian Early </a:t>
            </a:r>
            <a:r>
              <a:rPr lang="de-AT" dirty="0" err="1"/>
              <a:t>Warning</a:t>
            </a:r>
            <a:r>
              <a:rPr lang="de-AT" dirty="0"/>
              <a:t> System</a:t>
            </a:r>
          </a:p>
        </p:txBody>
      </p:sp>
      <p:graphicFrame>
        <p:nvGraphicFramePr>
          <p:cNvPr id="12293" name="Inhaltsplatzhalter 4">
            <a:extLst>
              <a:ext uri="{FF2B5EF4-FFF2-40B4-BE49-F238E27FC236}">
                <a16:creationId xmlns:a16="http://schemas.microsoft.com/office/drawing/2014/main" id="{B7F1F6DF-E72B-7963-13F5-7F8874884FD2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22528519"/>
              </p:ext>
            </p:extLst>
          </p:nvPr>
        </p:nvGraphicFramePr>
        <p:xfrm>
          <a:off x="838200" y="1497655"/>
          <a:ext cx="10515600" cy="4357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Data Sources</a:t>
            </a:r>
          </a:p>
        </p:txBody>
      </p:sp>
      <p:graphicFrame>
        <p:nvGraphicFramePr>
          <p:cNvPr id="13317" name="Inhaltsplatzhalter 2">
            <a:extLst>
              <a:ext uri="{FF2B5EF4-FFF2-40B4-BE49-F238E27FC236}">
                <a16:creationId xmlns:a16="http://schemas.microsoft.com/office/drawing/2014/main" id="{A2595F31-8547-3D50-4ADB-D9F0C46A468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51558437"/>
              </p:ext>
            </p:extLst>
          </p:nvPr>
        </p:nvGraphicFramePr>
        <p:xfrm>
          <a:off x="753252" y="1855287"/>
          <a:ext cx="4646613" cy="3613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Grafik 2" descr="Ein Bild, das Puzzle enthält.&#10;&#10;Automatisch generierte Beschreibung">
            <a:extLst>
              <a:ext uri="{FF2B5EF4-FFF2-40B4-BE49-F238E27FC236}">
                <a16:creationId xmlns:a16="http://schemas.microsoft.com/office/drawing/2014/main" id="{B938E805-5E6A-B494-B175-7F4955259B8B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11012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Benutzerdefiniert 9">
      <a:dk1>
        <a:srgbClr val="000000"/>
      </a:dk1>
      <a:lt1>
        <a:srgbClr val="FFFFFF"/>
      </a:lt1>
      <a:dk2>
        <a:srgbClr val="32466A"/>
      </a:dk2>
      <a:lt2>
        <a:srgbClr val="E7E6E6"/>
      </a:lt2>
      <a:accent1>
        <a:srgbClr val="32466E"/>
      </a:accent1>
      <a:accent2>
        <a:srgbClr val="6197B8"/>
      </a:accent2>
      <a:accent3>
        <a:srgbClr val="C36432"/>
      </a:accent3>
      <a:accent4>
        <a:srgbClr val="D7B316"/>
      </a:accent4>
      <a:accent5>
        <a:srgbClr val="88A62E"/>
      </a:accent5>
      <a:accent6>
        <a:srgbClr val="00573F"/>
      </a:accent6>
      <a:hlink>
        <a:srgbClr val="0563C1"/>
      </a:hlink>
      <a:folHlink>
        <a:srgbClr val="954F72"/>
      </a:folHlink>
    </a:clrScheme>
    <a:fontScheme name="Benutzerdefiniert 2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oeg_Präsentationsvorlage.pptx" id="{AB691955-C1B5-4CF6-A141-9D3BFE0677E4}" vid="{C2916C91-1945-4ADE-8BAE-19EFB093E4F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GÖG">
    <a:dk1>
      <a:sysClr val="windowText" lastClr="000000"/>
    </a:dk1>
    <a:lt1>
      <a:srgbClr val="FFFFFF"/>
    </a:lt1>
    <a:dk2>
      <a:srgbClr val="FFFFFF"/>
    </a:dk2>
    <a:lt2>
      <a:srgbClr val="888888"/>
    </a:lt2>
    <a:accent1>
      <a:srgbClr val="67726B"/>
    </a:accent1>
    <a:accent2>
      <a:srgbClr val="E9B500"/>
    </a:accent2>
    <a:accent3>
      <a:srgbClr val="4FA9CB"/>
    </a:accent3>
    <a:accent4>
      <a:srgbClr val="E53517"/>
    </a:accent4>
    <a:accent5>
      <a:srgbClr val="79B51C"/>
    </a:accent5>
    <a:accent6>
      <a:srgbClr val="FFFFFF"/>
    </a:accent6>
    <a:hlink>
      <a:srgbClr val="000000"/>
    </a:hlink>
    <a:folHlink>
      <a:srgbClr val="00000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GÖG - kategorisch">
    <a:dk1>
      <a:sysClr val="windowText" lastClr="000000"/>
    </a:dk1>
    <a:lt1>
      <a:sysClr val="window" lastClr="FFFFFF"/>
    </a:lt1>
    <a:dk2>
      <a:srgbClr val="FFFFFF"/>
    </a:dk2>
    <a:lt2>
      <a:srgbClr val="000000"/>
    </a:lt2>
    <a:accent1>
      <a:srgbClr val="32466E"/>
    </a:accent1>
    <a:accent2>
      <a:srgbClr val="5A96B4"/>
    </a:accent2>
    <a:accent3>
      <a:srgbClr val="C36432"/>
    </a:accent3>
    <a:accent4>
      <a:srgbClr val="D7B419"/>
    </a:accent4>
    <a:accent5>
      <a:srgbClr val="82A52D"/>
    </a:accent5>
    <a:accent6>
      <a:srgbClr val="0F5F41"/>
    </a:accent6>
    <a:hlink>
      <a:srgbClr val="0563C1"/>
    </a:hlink>
    <a:folHlink>
      <a:srgbClr val="954F72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PPT_GÖG</Template>
  <TotalTime>0</TotalTime>
  <Words>877</Words>
  <Application>Microsoft Office PowerPoint</Application>
  <PresentationFormat>Breitbild</PresentationFormat>
  <Paragraphs>120</Paragraphs>
  <Slides>14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6" baseType="lpstr">
      <vt:lpstr>Aptos</vt:lpstr>
      <vt:lpstr>Arial</vt:lpstr>
      <vt:lpstr>Calibri</vt:lpstr>
      <vt:lpstr>Corbel</vt:lpstr>
      <vt:lpstr>Lucida Sans Unicode</vt:lpstr>
      <vt:lpstr>Segoe UI</vt:lpstr>
      <vt:lpstr>Segoe UI Semibold</vt:lpstr>
      <vt:lpstr>Symbol</vt:lpstr>
      <vt:lpstr>Systemschrift Normal</vt:lpstr>
      <vt:lpstr>Times New Roman</vt:lpstr>
      <vt:lpstr>Wingdings</vt:lpstr>
      <vt:lpstr>Office</vt:lpstr>
      <vt:lpstr>Austrian Drug Market  and Early Warning System</vt:lpstr>
      <vt:lpstr>The Austrian Public Health Institute (GÖG)  Who are we?</vt:lpstr>
      <vt:lpstr>GÖG - Addiction Competence Centre</vt:lpstr>
      <vt:lpstr>The illegal Austrian Drug Market according to crime data, treatment data and drug-checking</vt:lpstr>
      <vt:lpstr>Drug Situation Austria: Crime reports 2022</vt:lpstr>
      <vt:lpstr>Drug Situation: Treatment Data 2022</vt:lpstr>
      <vt:lpstr>Drug Situation Drug Checking: Checkit! 2023 </vt:lpstr>
      <vt:lpstr>The Austrian Early Warning System</vt:lpstr>
      <vt:lpstr>Data Sources</vt:lpstr>
      <vt:lpstr>Legal Framework</vt:lpstr>
      <vt:lpstr>New Psychoactive Substances: Drug-Checking 2023</vt:lpstr>
      <vt:lpstr>New Psychoactive Substances: Austria EWS 2023 </vt:lpstr>
      <vt:lpstr>Summary: The illegal Austrian Drug Market</vt:lpstr>
      <vt:lpstr>Contact</vt:lpstr>
    </vt:vector>
  </TitlesOfParts>
  <Manager/>
  <Company>Gesundheit Oesterreich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Charlotte Klein</dc:creator>
  <cp:keywords/>
  <dc:description/>
  <cp:lastModifiedBy>Charlotte Klein</cp:lastModifiedBy>
  <cp:revision>95</cp:revision>
  <cp:lastPrinted>2024-11-07T14:18:42Z</cp:lastPrinted>
  <dcterms:created xsi:type="dcterms:W3CDTF">2024-09-04T10:00:42Z</dcterms:created>
  <dcterms:modified xsi:type="dcterms:W3CDTF">2024-11-12T09:57:51Z</dcterms:modified>
  <cp:category/>
</cp:coreProperties>
</file>